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3" r:id="rId5"/>
    <p:sldId id="260" r:id="rId6"/>
    <p:sldId id="264" r:id="rId7"/>
    <p:sldId id="265" r:id="rId8"/>
    <p:sldId id="261" r:id="rId9"/>
    <p:sldId id="262"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1130" autoAdjust="0"/>
  </p:normalViewPr>
  <p:slideViewPr>
    <p:cSldViewPr snapToGrid="0">
      <p:cViewPr varScale="1">
        <p:scale>
          <a:sx n="83" d="100"/>
          <a:sy n="83" d="100"/>
        </p:scale>
        <p:origin x="69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2745"/>
              </a:solidFill>
            </c:spPr>
            <c:extLst>
              <c:ext xmlns:c16="http://schemas.microsoft.com/office/drawing/2014/chart" uri="{C3380CC4-5D6E-409C-BE32-E72D297353CC}">
                <c16:uniqueId val="{00000001-7916-F24B-8075-FF42743F1257}"/>
              </c:ext>
            </c:extLst>
          </c:dPt>
          <c:dPt>
            <c:idx val="1"/>
            <c:bubble3D val="0"/>
            <c:spPr>
              <a:solidFill>
                <a:srgbClr val="54BFFF"/>
              </a:solidFill>
            </c:spPr>
            <c:extLst>
              <c:ext xmlns:c16="http://schemas.microsoft.com/office/drawing/2014/chart" uri="{C3380CC4-5D6E-409C-BE32-E72D297353CC}">
                <c16:uniqueId val="{00000003-7916-F24B-8075-FF42743F1257}"/>
              </c:ext>
            </c:extLst>
          </c:dPt>
          <c:dPt>
            <c:idx val="2"/>
            <c:bubble3D val="0"/>
            <c:spPr>
              <a:solidFill>
                <a:srgbClr val="7595D3"/>
              </a:solidFill>
            </c:spPr>
            <c:extLst>
              <c:ext xmlns:c16="http://schemas.microsoft.com/office/drawing/2014/chart" uri="{C3380CC4-5D6E-409C-BE32-E72D297353CC}">
                <c16:uniqueId val="{00000005-7916-F24B-8075-FF42743F1257}"/>
              </c:ext>
            </c:extLst>
          </c:dPt>
          <c:dPt>
            <c:idx val="3"/>
            <c:bubble3D val="0"/>
            <c:spPr>
              <a:solidFill>
                <a:srgbClr val="00699B"/>
              </a:solidFill>
            </c:spPr>
            <c:extLst>
              <c:ext xmlns:c16="http://schemas.microsoft.com/office/drawing/2014/chart" uri="{C3380CC4-5D6E-409C-BE32-E72D297353CC}">
                <c16:uniqueId val="{00000007-7916-F24B-8075-FF42743F1257}"/>
              </c:ext>
            </c:extLst>
          </c:dPt>
          <c:dPt>
            <c:idx val="4"/>
            <c:bubble3D val="0"/>
            <c:spPr>
              <a:solidFill>
                <a:srgbClr val="003965"/>
              </a:solidFill>
            </c:spPr>
            <c:extLst>
              <c:ext xmlns:c16="http://schemas.microsoft.com/office/drawing/2014/chart" uri="{C3380CC4-5D6E-409C-BE32-E72D297353CC}">
                <c16:uniqueId val="{00000009-7916-F24B-8075-FF42743F1257}"/>
              </c:ext>
            </c:extLst>
          </c:dPt>
          <c:dLbls>
            <c:dLbl>
              <c:idx val="0"/>
              <c:spPr/>
              <c:txPr>
                <a:bodyPr/>
                <a:lstStyle/>
                <a:p>
                  <a:pPr>
                    <a:defRPr>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1-7916-F24B-8075-FF42743F1257}"/>
                </c:ext>
              </c:extLst>
            </c:dLbl>
            <c:dLbl>
              <c:idx val="1"/>
              <c:spPr/>
              <c:txPr>
                <a:bodyPr/>
                <a:lstStyle/>
                <a:p>
                  <a:pPr>
                    <a:defRPr>
                      <a:solidFill>
                        <a:srgbClr val="FFFFFF"/>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7916-F24B-8075-FF42743F1257}"/>
                </c:ext>
              </c:extLst>
            </c:dLbl>
            <c:dLbl>
              <c:idx val="2"/>
              <c:spPr/>
              <c:txPr>
                <a:bodyPr/>
                <a:lstStyle/>
                <a:p>
                  <a:pPr>
                    <a:defRPr>
                      <a:solidFill>
                        <a:srgbClr val="FFFFFF"/>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5-7916-F24B-8075-FF42743F1257}"/>
                </c:ext>
              </c:extLst>
            </c:dLbl>
            <c:dLbl>
              <c:idx val="3"/>
              <c:spPr/>
              <c:txPr>
                <a:bodyPr/>
                <a:lstStyle/>
                <a:p>
                  <a:pPr>
                    <a:defRPr>
                      <a:solidFill>
                        <a:srgbClr val="FFFFFF"/>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7-7916-F24B-8075-FF42743F1257}"/>
                </c:ext>
              </c:extLst>
            </c:dLbl>
            <c:dLbl>
              <c:idx val="4"/>
              <c:spPr/>
              <c:txPr>
                <a:bodyPr/>
                <a:lstStyle/>
                <a:p>
                  <a:pPr>
                    <a:defRPr>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9-7916-F24B-8075-FF42743F1257}"/>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Payment History - 35%</c:v>
                </c:pt>
                <c:pt idx="1">
                  <c:v>Amounts Owed - 30%</c:v>
                </c:pt>
                <c:pt idx="2">
                  <c:v>Length of Credit History - 15%</c:v>
                </c:pt>
                <c:pt idx="3">
                  <c:v>New Credit - 10%</c:v>
                </c:pt>
                <c:pt idx="4">
                  <c:v>Type of Credit Used - 10%</c:v>
                </c:pt>
              </c:strCache>
            </c:strRef>
          </c:cat>
          <c:val>
            <c:numRef>
              <c:f>Sheet1!$B$2:$B$6</c:f>
              <c:numCache>
                <c:formatCode>General</c:formatCode>
                <c:ptCount val="5"/>
                <c:pt idx="0">
                  <c:v>35</c:v>
                </c:pt>
                <c:pt idx="1">
                  <c:v>30</c:v>
                </c:pt>
                <c:pt idx="2">
                  <c:v>15</c:v>
                </c:pt>
                <c:pt idx="3">
                  <c:v>10</c:v>
                </c:pt>
                <c:pt idx="4">
                  <c:v>10</c:v>
                </c:pt>
              </c:numCache>
            </c:numRef>
          </c:val>
          <c:extLst>
            <c:ext xmlns:c16="http://schemas.microsoft.com/office/drawing/2014/chart" uri="{C3380CC4-5D6E-409C-BE32-E72D297353CC}">
              <c16:uniqueId val="{0000000A-7916-F24B-8075-FF42743F1257}"/>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756003217502947"/>
          <c:y val="0.11876599409448817"/>
          <c:w val="0.45243996982895901"/>
          <c:h val="0.74684301181102397"/>
        </c:manualLayout>
      </c:layout>
      <c:overlay val="0"/>
      <c:txPr>
        <a:bodyPr/>
        <a:lstStyle/>
        <a:p>
          <a:pPr>
            <a:lnSpc>
              <a:spcPct val="90000"/>
            </a:lnSpc>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0.63957</cdr:x>
      <cdr:y>0.15569</cdr:y>
    </cdr:from>
    <cdr:to>
      <cdr:x>0.80215</cdr:x>
      <cdr:y>0.21278</cdr:y>
    </cdr:to>
    <cdr:sp macro="" textlink="">
      <cdr:nvSpPr>
        <cdr:cNvPr id="2" name="TextBox 1"/>
        <cdr:cNvSpPr txBox="1"/>
      </cdr:nvSpPr>
      <cdr:spPr>
        <a:xfrm xmlns:a="http://schemas.openxmlformats.org/drawingml/2006/main">
          <a:off x="6071498" y="759290"/>
          <a:ext cx="1543377" cy="278412"/>
        </a:xfrm>
        <a:prstGeom xmlns:a="http://schemas.openxmlformats.org/drawingml/2006/main" prst="rect">
          <a:avLst/>
        </a:prstGeom>
        <a:solidFill xmlns:a="http://schemas.openxmlformats.org/drawingml/2006/main">
          <a:schemeClr val="tx2"/>
        </a:solidFill>
      </cdr:spPr>
      <cdr:txBody>
        <a:bodyPr xmlns:a="http://schemas.openxmlformats.org/drawingml/2006/main" vertOverflow="clip" wrap="none" rtlCol="0"/>
        <a:lstStyle xmlns:a="http://schemas.openxmlformats.org/drawingml/2006/main"/>
        <a:p xmlns:a="http://schemas.openxmlformats.org/drawingml/2006/main">
          <a:r>
            <a:rPr lang="en-US" sz="1600" dirty="0" err="1">
              <a:solidFill>
                <a:schemeClr val="bg1"/>
              </a:solidFill>
            </a:rPr>
            <a:t>historial</a:t>
          </a:r>
          <a:r>
            <a:rPr lang="en-US" sz="1600" dirty="0">
              <a:solidFill>
                <a:schemeClr val="bg1"/>
              </a:solidFill>
            </a:rPr>
            <a:t> de </a:t>
          </a:r>
          <a:r>
            <a:rPr lang="en-US" sz="1600" dirty="0" err="1">
              <a:solidFill>
                <a:schemeClr val="bg1"/>
              </a:solidFill>
            </a:rPr>
            <a:t>pagos</a:t>
          </a:r>
          <a:endParaRPr lang="en-US" sz="1600" dirty="0">
            <a:solidFill>
              <a:schemeClr val="bg1"/>
            </a:solidFill>
          </a:endParaRPr>
        </a:p>
      </cdr:txBody>
    </cdr:sp>
  </cdr:relSizeAnchor>
  <cdr:relSizeAnchor xmlns:cdr="http://schemas.openxmlformats.org/drawingml/2006/chartDrawing">
    <cdr:from>
      <cdr:x>0.63957</cdr:x>
      <cdr:y>0.34319</cdr:y>
    </cdr:from>
    <cdr:to>
      <cdr:x>0.73589</cdr:x>
      <cdr:y>0.53069</cdr:y>
    </cdr:to>
    <cdr:sp macro="" textlink="">
      <cdr:nvSpPr>
        <cdr:cNvPr id="3" name="TextBox 2"/>
        <cdr:cNvSpPr txBox="1"/>
      </cdr:nvSpPr>
      <cdr:spPr>
        <a:xfrm xmlns:a="http://schemas.openxmlformats.org/drawingml/2006/main">
          <a:off x="6071498" y="167369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0.63675</cdr:x>
      <cdr:y>0.30559</cdr:y>
    </cdr:from>
    <cdr:to>
      <cdr:x>0.79534</cdr:x>
      <cdr:y>0.36592</cdr:y>
    </cdr:to>
    <cdr:sp macro="" textlink="">
      <cdr:nvSpPr>
        <cdr:cNvPr id="4" name="TextBox 3"/>
        <cdr:cNvSpPr txBox="1"/>
      </cdr:nvSpPr>
      <cdr:spPr>
        <a:xfrm xmlns:a="http://schemas.openxmlformats.org/drawingml/2006/main">
          <a:off x="6044693" y="1490283"/>
          <a:ext cx="1505527" cy="294244"/>
        </a:xfrm>
        <a:prstGeom xmlns:a="http://schemas.openxmlformats.org/drawingml/2006/main" prst="rect">
          <a:avLst/>
        </a:prstGeom>
        <a:solidFill xmlns:a="http://schemas.openxmlformats.org/drawingml/2006/main">
          <a:srgbClr val="00B0F0"/>
        </a:solidFill>
      </cdr:spPr>
      <cdr:txBody>
        <a:bodyPr xmlns:a="http://schemas.openxmlformats.org/drawingml/2006/main" vertOverflow="clip" wrap="none" rtlCol="0"/>
        <a:lstStyle xmlns:a="http://schemas.openxmlformats.org/drawingml/2006/main"/>
        <a:p xmlns:a="http://schemas.openxmlformats.org/drawingml/2006/main">
          <a:r>
            <a:rPr lang="en-US" sz="1200" dirty="0" err="1">
              <a:solidFill>
                <a:schemeClr val="bg1"/>
              </a:solidFill>
            </a:rPr>
            <a:t>Cantidades</a:t>
          </a:r>
          <a:r>
            <a:rPr lang="en-US" sz="1200" dirty="0">
              <a:solidFill>
                <a:schemeClr val="bg1"/>
              </a:solidFill>
            </a:rPr>
            <a:t> </a:t>
          </a:r>
          <a:r>
            <a:rPr lang="en-US" sz="1200" dirty="0" err="1">
              <a:solidFill>
                <a:schemeClr val="bg1"/>
              </a:solidFill>
            </a:rPr>
            <a:t>adeudadas</a:t>
          </a:r>
          <a:endParaRPr lang="en-US" sz="1200" dirty="0">
            <a:solidFill>
              <a:schemeClr val="bg1"/>
            </a:solidFill>
          </a:endParaRPr>
        </a:p>
      </cdr:txBody>
    </cdr:sp>
  </cdr:relSizeAnchor>
  <cdr:relSizeAnchor xmlns:cdr="http://schemas.openxmlformats.org/drawingml/2006/chartDrawing">
    <cdr:from>
      <cdr:x>0.63957</cdr:x>
      <cdr:y>0.45778</cdr:y>
    </cdr:from>
    <cdr:to>
      <cdr:x>0.87026</cdr:x>
      <cdr:y>0.51744</cdr:y>
    </cdr:to>
    <cdr:sp macro="" textlink="">
      <cdr:nvSpPr>
        <cdr:cNvPr id="5" name="TextBox 4"/>
        <cdr:cNvSpPr txBox="1"/>
      </cdr:nvSpPr>
      <cdr:spPr>
        <a:xfrm xmlns:a="http://schemas.openxmlformats.org/drawingml/2006/main">
          <a:off x="6071498" y="2232502"/>
          <a:ext cx="2189924" cy="290934"/>
        </a:xfrm>
        <a:prstGeom xmlns:a="http://schemas.openxmlformats.org/drawingml/2006/main" prst="rect">
          <a:avLst/>
        </a:prstGeom>
        <a:solidFill xmlns:a="http://schemas.openxmlformats.org/drawingml/2006/main">
          <a:schemeClr val="accent5">
            <a:lumMod val="60000"/>
            <a:lumOff val="40000"/>
          </a:schemeClr>
        </a:solidFill>
      </cdr:spPr>
      <cdr:txBody>
        <a:bodyPr xmlns:a="http://schemas.openxmlformats.org/drawingml/2006/main" vertOverflow="clip" wrap="none" rtlCol="0"/>
        <a:lstStyle xmlns:a="http://schemas.openxmlformats.org/drawingml/2006/main"/>
        <a:p xmlns:a="http://schemas.openxmlformats.org/drawingml/2006/main">
          <a:r>
            <a:rPr lang="en-US" sz="1200" dirty="0" err="1">
              <a:solidFill>
                <a:schemeClr val="bg1"/>
              </a:solidFill>
            </a:rPr>
            <a:t>Duración</a:t>
          </a:r>
          <a:r>
            <a:rPr lang="en-US" sz="1200" dirty="0">
              <a:solidFill>
                <a:schemeClr val="bg1"/>
              </a:solidFill>
            </a:rPr>
            <a:t> del </a:t>
          </a:r>
          <a:r>
            <a:rPr lang="en-US" sz="1200" dirty="0" err="1">
              <a:solidFill>
                <a:schemeClr val="bg1"/>
              </a:solidFill>
            </a:rPr>
            <a:t>historial</a:t>
          </a:r>
          <a:r>
            <a:rPr lang="en-US" sz="1200" dirty="0">
              <a:solidFill>
                <a:schemeClr val="bg1"/>
              </a:solidFill>
            </a:rPr>
            <a:t> </a:t>
          </a:r>
          <a:r>
            <a:rPr lang="en-US" sz="1200" dirty="0" err="1">
              <a:solidFill>
                <a:schemeClr val="bg1"/>
              </a:solidFill>
            </a:rPr>
            <a:t>crediticio</a:t>
          </a:r>
          <a:endParaRPr lang="en-US" sz="1200" dirty="0">
            <a:solidFill>
              <a:schemeClr val="bg1"/>
            </a:solidFill>
          </a:endParaRPr>
        </a:p>
      </cdr:txBody>
    </cdr:sp>
  </cdr:relSizeAnchor>
  <cdr:relSizeAnchor xmlns:cdr="http://schemas.openxmlformats.org/drawingml/2006/chartDrawing">
    <cdr:from>
      <cdr:x>0.63957</cdr:x>
      <cdr:y>0.60835</cdr:y>
    </cdr:from>
    <cdr:to>
      <cdr:x>0.74766</cdr:x>
      <cdr:y>0.67274</cdr:y>
    </cdr:to>
    <cdr:sp macro="" textlink="">
      <cdr:nvSpPr>
        <cdr:cNvPr id="6" name="TextBox 5"/>
        <cdr:cNvSpPr txBox="1"/>
      </cdr:nvSpPr>
      <cdr:spPr>
        <a:xfrm xmlns:a="http://schemas.openxmlformats.org/drawingml/2006/main">
          <a:off x="6071498" y="2966782"/>
          <a:ext cx="1026141" cy="314036"/>
        </a:xfrm>
        <a:prstGeom xmlns:a="http://schemas.openxmlformats.org/drawingml/2006/main" prst="rect">
          <a:avLst/>
        </a:prstGeom>
        <a:solidFill xmlns:a="http://schemas.openxmlformats.org/drawingml/2006/main">
          <a:srgbClr val="0070C0"/>
        </a:solidFill>
      </cdr:spPr>
      <cdr:txBody>
        <a:bodyPr xmlns:a="http://schemas.openxmlformats.org/drawingml/2006/main" vertOverflow="clip" wrap="none" rtlCol="0"/>
        <a:lstStyle xmlns:a="http://schemas.openxmlformats.org/drawingml/2006/main"/>
        <a:p xmlns:a="http://schemas.openxmlformats.org/drawingml/2006/main">
          <a:r>
            <a:rPr lang="en-US" dirty="0" err="1">
              <a:solidFill>
                <a:schemeClr val="bg1"/>
              </a:solidFill>
            </a:rPr>
            <a:t>Crédito</a:t>
          </a:r>
          <a:r>
            <a:rPr lang="en-US" dirty="0">
              <a:solidFill>
                <a:schemeClr val="bg1"/>
              </a:solidFill>
            </a:rPr>
            <a:t> </a:t>
          </a:r>
          <a:r>
            <a:rPr lang="en-US" dirty="0" err="1">
              <a:solidFill>
                <a:schemeClr val="bg1"/>
              </a:solidFill>
            </a:rPr>
            <a:t>nuevo</a:t>
          </a:r>
          <a:endParaRPr lang="en-US" sz="1100" dirty="0">
            <a:solidFill>
              <a:schemeClr val="bg1"/>
            </a:solidFill>
          </a:endParaRPr>
        </a:p>
      </cdr:txBody>
    </cdr:sp>
  </cdr:relSizeAnchor>
  <cdr:relSizeAnchor xmlns:cdr="http://schemas.openxmlformats.org/drawingml/2006/chartDrawing">
    <cdr:from>
      <cdr:x>0.63957</cdr:x>
      <cdr:y>0.75986</cdr:y>
    </cdr:from>
    <cdr:to>
      <cdr:x>0.83134</cdr:x>
      <cdr:y>0.82426</cdr:y>
    </cdr:to>
    <cdr:sp macro="" textlink="">
      <cdr:nvSpPr>
        <cdr:cNvPr id="8" name="TextBox 7"/>
        <cdr:cNvSpPr txBox="1"/>
      </cdr:nvSpPr>
      <cdr:spPr>
        <a:xfrm xmlns:a="http://schemas.openxmlformats.org/drawingml/2006/main">
          <a:off x="6071498" y="3705691"/>
          <a:ext cx="1820468" cy="314036"/>
        </a:xfrm>
        <a:prstGeom xmlns:a="http://schemas.openxmlformats.org/drawingml/2006/main" prst="rect">
          <a:avLst/>
        </a:prstGeom>
        <a:solidFill xmlns:a="http://schemas.openxmlformats.org/drawingml/2006/main">
          <a:srgbClr val="002060"/>
        </a:solidFill>
      </cdr:spPr>
      <cdr:txBody>
        <a:bodyPr xmlns:a="http://schemas.openxmlformats.org/drawingml/2006/main" vertOverflow="clip" wrap="none" rtlCol="0"/>
        <a:lstStyle xmlns:a="http://schemas.openxmlformats.org/drawingml/2006/main"/>
        <a:p xmlns:a="http://schemas.openxmlformats.org/drawingml/2006/main">
          <a:r>
            <a:rPr lang="en-US" sz="1200" dirty="0" err="1">
              <a:solidFill>
                <a:schemeClr val="bg1"/>
              </a:solidFill>
            </a:rPr>
            <a:t>Tipo</a:t>
          </a:r>
          <a:r>
            <a:rPr lang="en-US" sz="1200" dirty="0">
              <a:solidFill>
                <a:schemeClr val="bg1"/>
              </a:solidFill>
            </a:rPr>
            <a:t> de </a:t>
          </a:r>
          <a:r>
            <a:rPr lang="en-US" sz="1200" dirty="0" err="1">
              <a:solidFill>
                <a:schemeClr val="bg1"/>
              </a:solidFill>
            </a:rPr>
            <a:t>crédito</a:t>
          </a:r>
          <a:r>
            <a:rPr lang="en-US" sz="1200" dirty="0">
              <a:solidFill>
                <a:schemeClr val="bg1"/>
              </a:solidFill>
            </a:rPr>
            <a:t> </a:t>
          </a:r>
          <a:r>
            <a:rPr lang="en-US" sz="1200" dirty="0" err="1">
              <a:solidFill>
                <a:schemeClr val="bg1"/>
              </a:solidFill>
            </a:rPr>
            <a:t>utilizado</a:t>
          </a:r>
          <a:endParaRPr lang="en-US" sz="12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66C01-16DA-4ADC-B2F7-A018B2357640}"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62FA5-21AD-44C8-A1F3-5014483E2D22}" type="slidenum">
              <a:rPr lang="en-US" smtClean="0"/>
              <a:t>‹#›</a:t>
            </a:fld>
            <a:endParaRPr lang="en-US"/>
          </a:p>
        </p:txBody>
      </p:sp>
    </p:spTree>
    <p:extLst>
      <p:ext uri="{BB962C8B-B14F-4D97-AF65-F5344CB8AC3E}">
        <p14:creationId xmlns:p14="http://schemas.microsoft.com/office/powerpoint/2010/main" val="266028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2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we’re going to talk</a:t>
            </a:r>
            <a:r>
              <a:rPr lang="en-US" sz="1200" kern="1200" baseline="0" dirty="0" smtClean="0">
                <a:solidFill>
                  <a:schemeClr val="tx1"/>
                </a:solidFill>
                <a:effectLst/>
                <a:latin typeface="+mn-lt"/>
                <a:ea typeface="+mn-ea"/>
                <a:cs typeface="+mn-cs"/>
              </a:rPr>
              <a:t> about credit reports and scores and how banks and credit unions use them to approve you for credit.</a:t>
            </a:r>
          </a:p>
          <a:p>
            <a:pPr marL="0" marR="0" lvl="0" indent="0" algn="l" defTabSz="914124"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We’ll also talk about how that score can cost you money and ways that you can improve your score to save money.</a:t>
            </a:r>
          </a:p>
        </p:txBody>
      </p:sp>
    </p:spTree>
    <p:extLst>
      <p:ext uri="{BB962C8B-B14F-4D97-AF65-F5344CB8AC3E}">
        <p14:creationId xmlns:p14="http://schemas.microsoft.com/office/powerpoint/2010/main" val="414660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dirty="0" smtClean="0"/>
              <a:t>Since your credit score can cost you money</a:t>
            </a:r>
            <a:r>
              <a:rPr lang="en-US" baseline="0" dirty="0" smtClean="0"/>
              <a:t> or even a job, you need to know how it works.</a:t>
            </a:r>
          </a:p>
          <a:p>
            <a:endParaRPr lang="en-US" baseline="0" dirty="0" smtClean="0"/>
          </a:p>
          <a:p>
            <a:r>
              <a:rPr lang="en-US" baseline="0" dirty="0" smtClean="0"/>
              <a:t>(SLIDE)</a:t>
            </a:r>
          </a:p>
          <a:p>
            <a:endParaRPr lang="en-US" baseline="0" dirty="0" smtClean="0"/>
          </a:p>
          <a:p>
            <a:endParaRPr lang="en-US" baseline="0" dirty="0" smtClean="0"/>
          </a:p>
          <a:p>
            <a:r>
              <a:rPr lang="en-US" baseline="0" dirty="0" smtClean="0"/>
              <a:t>So….how can you make sure your credit score is high?</a:t>
            </a:r>
            <a:endParaRPr lang="en-US" dirty="0"/>
          </a:p>
        </p:txBody>
      </p:sp>
    </p:spTree>
    <p:extLst>
      <p:ext uri="{BB962C8B-B14F-4D97-AF65-F5344CB8AC3E}">
        <p14:creationId xmlns:p14="http://schemas.microsoft.com/office/powerpoint/2010/main" val="95006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endParaRPr lang="en-US" dirty="0"/>
          </a:p>
          <a:p>
            <a:pPr marL="228600" indent="-228600">
              <a:buAutoNum type="arabicPeriod"/>
            </a:pPr>
            <a:r>
              <a:rPr lang="en-US" baseline="0" dirty="0" smtClean="0"/>
              <a:t>Remember, 35% of your score comes from your payment history so always pay on time.</a:t>
            </a:r>
          </a:p>
          <a:p>
            <a:pPr marL="228600" indent="-228600">
              <a:buAutoNum type="arabicPeriod"/>
            </a:pPr>
            <a:r>
              <a:rPr lang="en-US" baseline="0" dirty="0" smtClean="0"/>
              <a:t>When you go over 30% of your credit limits it hurts your score so pay down your credit balances.</a:t>
            </a:r>
          </a:p>
          <a:p>
            <a:pPr marL="228600" indent="-228600">
              <a:buAutoNum type="arabicPeriod"/>
            </a:pPr>
            <a:r>
              <a:rPr lang="en-US" baseline="0" dirty="0" smtClean="0"/>
              <a:t>Different types of credit get weighted differently.  The most important type of credit would be a mortgage; then installment debt like auto loans; and then revolving debt like credit cards.  So getting different types of credit will help your score</a:t>
            </a:r>
          </a:p>
          <a:p>
            <a:pPr marL="228600" indent="-228600">
              <a:buAutoNum type="arabicPeriod"/>
            </a:pPr>
            <a:r>
              <a:rPr lang="en-US" baseline="0" dirty="0" smtClean="0"/>
              <a:t>Check all of your reports for errors</a:t>
            </a:r>
          </a:p>
          <a:p>
            <a:pPr marL="228600" indent="-228600">
              <a:buAutoNum type="arabicPeriod"/>
            </a:pPr>
            <a:r>
              <a:rPr lang="en-US" baseline="0" dirty="0" smtClean="0"/>
              <a:t>Don’t close out old accounts.  Try not to use them but having a longer credit history helps you</a:t>
            </a:r>
          </a:p>
          <a:p>
            <a:pPr marL="228600" indent="-228600">
              <a:buAutoNum type="arabicPeriod"/>
            </a:pPr>
            <a:r>
              <a:rPr lang="en-US" baseline="0" dirty="0" smtClean="0"/>
              <a:t>Limit balance transfers.  They not only affect your score but sometimes they can be expensive</a:t>
            </a:r>
          </a:p>
          <a:p>
            <a:pPr marL="228600" indent="-228600">
              <a:buAutoNum type="arabicPeriod"/>
            </a:pPr>
            <a:r>
              <a:rPr lang="en-US" baseline="0" dirty="0" smtClean="0"/>
              <a:t>Don’t apply for credit you don’t need.  Credit inquiries and running up lots of credit can lower your score</a:t>
            </a:r>
          </a:p>
          <a:p>
            <a:pPr marL="228600" indent="-228600">
              <a:buAutoNum type="arabicPeriod"/>
            </a:pPr>
            <a:r>
              <a:rPr lang="en-US" baseline="0" dirty="0" smtClean="0"/>
              <a:t>Be patient with the process.  Having an 800 score gets you the best rates and makes approvals easier but going from 600 to 800 will take time.  Start slow.  If you have a credit score of 560 make 600 your first goal.  You will still save money.</a:t>
            </a:r>
            <a:endParaRPr lang="en-US" dirty="0" smtClean="0"/>
          </a:p>
          <a:p>
            <a:endParaRPr lang="en-US" dirty="0" smtClean="0"/>
          </a:p>
          <a:p>
            <a:r>
              <a:rPr lang="en-US" dirty="0" smtClean="0"/>
              <a:t>What if you are “credit challenged”?</a:t>
            </a:r>
            <a:endParaRPr lang="en-US" dirty="0"/>
          </a:p>
        </p:txBody>
      </p:sp>
    </p:spTree>
    <p:extLst>
      <p:ext uri="{BB962C8B-B14F-4D97-AF65-F5344CB8AC3E}">
        <p14:creationId xmlns:p14="http://schemas.microsoft.com/office/powerpoint/2010/main" val="246724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sz="1200" kern="1200" dirty="0">
                <a:solidFill>
                  <a:schemeClr val="tx1"/>
                </a:solidFill>
                <a:effectLst/>
                <a:latin typeface="+mn-lt"/>
                <a:ea typeface="+mn-ea"/>
                <a:cs typeface="+mn-cs"/>
              </a:rPr>
              <a:t>There are steps you can take to establish or re-establish credit: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 quick fix to any damaged report is to pay off old debts. Pay in full, make payment arrangements, or offer a settlement.</a:t>
            </a:r>
          </a:p>
          <a:p>
            <a:r>
              <a:rPr lang="en-US" sz="1200" kern="1200" dirty="0">
                <a:solidFill>
                  <a:schemeClr val="tx1"/>
                </a:solidFill>
                <a:effectLst/>
                <a:latin typeface="+mn-lt"/>
                <a:ea typeface="+mn-ea"/>
                <a:cs typeface="+mn-cs"/>
              </a:rPr>
              <a:t>2. Apply for a secured credit card. With it, funds are held as security and a credit card is issued with a line of credit equal to the amount on deposit.</a:t>
            </a:r>
          </a:p>
          <a:p>
            <a:r>
              <a:rPr lang="en-US" sz="1200" kern="1200" dirty="0">
                <a:solidFill>
                  <a:schemeClr val="tx1"/>
                </a:solidFill>
                <a:effectLst/>
                <a:latin typeface="+mn-lt"/>
                <a:ea typeface="+mn-ea"/>
                <a:cs typeface="+mn-cs"/>
              </a:rPr>
              <a:t>3. Ask a friend or family member who has a good credit history to cosign on a loan or credit card. Warn the participants to be careful when using this option, as late payments show on both credit reports.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credit reports contain mistakes – review them at least annually to make sure all the information is accurate. </a:t>
            </a:r>
          </a:p>
          <a:p>
            <a:endParaRPr lang="en-US" dirty="0"/>
          </a:p>
        </p:txBody>
      </p:sp>
    </p:spTree>
    <p:extLst>
      <p:ext uri="{BB962C8B-B14F-4D97-AF65-F5344CB8AC3E}">
        <p14:creationId xmlns:p14="http://schemas.microsoft.com/office/powerpoint/2010/main" val="325813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1193828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E7DBB-E8CE-2B4D-B0D4-4D2A5949A539}" type="slidenum">
              <a:rPr lang="en-US" smtClean="0"/>
              <a:t>14</a:t>
            </a:fld>
            <a:endParaRPr lang="en-US" dirty="0"/>
          </a:p>
        </p:txBody>
      </p:sp>
    </p:spTree>
    <p:extLst>
      <p:ext uri="{BB962C8B-B14F-4D97-AF65-F5344CB8AC3E}">
        <p14:creationId xmlns:p14="http://schemas.microsoft.com/office/powerpoint/2010/main" val="184233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E7DBB-E8CE-2B4D-B0D4-4D2A5949A539}" type="slidenum">
              <a:rPr lang="en-US" smtClean="0"/>
              <a:t>15</a:t>
            </a:fld>
            <a:endParaRPr lang="en-US" dirty="0"/>
          </a:p>
        </p:txBody>
      </p:sp>
    </p:spTree>
    <p:extLst>
      <p:ext uri="{BB962C8B-B14F-4D97-AF65-F5344CB8AC3E}">
        <p14:creationId xmlns:p14="http://schemas.microsoft.com/office/powerpoint/2010/main" val="247261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sz="1200" kern="1200" dirty="0" smtClean="0">
                <a:solidFill>
                  <a:schemeClr val="tx1"/>
                </a:solidFill>
                <a:effectLst/>
                <a:latin typeface="+mn-lt"/>
                <a:ea typeface="+mn-ea"/>
                <a:cs typeface="+mn-cs"/>
              </a:rPr>
              <a:t>You covered </a:t>
            </a:r>
            <a:r>
              <a:rPr lang="en-US" sz="1200" kern="1200" dirty="0">
                <a:solidFill>
                  <a:schemeClr val="tx1"/>
                </a:solidFill>
                <a:effectLst/>
                <a:latin typeface="+mn-lt"/>
                <a:ea typeface="+mn-ea"/>
                <a:cs typeface="+mn-cs"/>
              </a:rPr>
              <a:t>a lot in this workshop – now it is up to </a:t>
            </a:r>
            <a:r>
              <a:rPr lang="en-US" sz="1200" kern="1200" dirty="0" smtClean="0">
                <a:solidFill>
                  <a:schemeClr val="tx1"/>
                </a:solidFill>
                <a:effectLst/>
                <a:latin typeface="+mn-lt"/>
                <a:ea typeface="+mn-ea"/>
                <a:cs typeface="+mn-cs"/>
              </a:rPr>
              <a:t>you </a:t>
            </a:r>
            <a:r>
              <a:rPr lang="en-US" sz="1200" kern="1200" dirty="0">
                <a:solidFill>
                  <a:schemeClr val="tx1"/>
                </a:solidFill>
                <a:effectLst/>
                <a:latin typeface="+mn-lt"/>
                <a:ea typeface="+mn-ea"/>
                <a:cs typeface="+mn-cs"/>
              </a:rPr>
              <a:t>to put ideas into action.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Think </a:t>
            </a:r>
            <a:r>
              <a:rPr lang="en-US" sz="1200" kern="1200" dirty="0">
                <a:solidFill>
                  <a:schemeClr val="tx1"/>
                </a:solidFill>
                <a:effectLst/>
                <a:latin typeface="+mn-lt"/>
                <a:ea typeface="+mn-ea"/>
                <a:cs typeface="+mn-cs"/>
              </a:rPr>
              <a:t>about </a:t>
            </a:r>
            <a:r>
              <a:rPr lang="en-US" sz="1200" kern="1200" dirty="0" smtClean="0">
                <a:solidFill>
                  <a:schemeClr val="tx1"/>
                </a:solidFill>
                <a:effectLst/>
                <a:latin typeface="+mn-lt"/>
                <a:ea typeface="+mn-ea"/>
                <a:cs typeface="+mn-cs"/>
              </a:rPr>
              <a:t>what you </a:t>
            </a:r>
            <a:r>
              <a:rPr lang="en-US" sz="1200" kern="1200" dirty="0">
                <a:solidFill>
                  <a:schemeClr val="tx1"/>
                </a:solidFill>
                <a:effectLst/>
                <a:latin typeface="+mn-lt"/>
                <a:ea typeface="+mn-ea"/>
                <a:cs typeface="+mn-cs"/>
              </a:rPr>
              <a:t>can realistically do today, in the next three months, and this year to improve </a:t>
            </a:r>
            <a:r>
              <a:rPr lang="en-US" sz="1200" kern="1200" dirty="0" smtClean="0">
                <a:solidFill>
                  <a:schemeClr val="tx1"/>
                </a:solidFill>
                <a:effectLst/>
                <a:latin typeface="+mn-lt"/>
                <a:ea typeface="+mn-ea"/>
                <a:cs typeface="+mn-cs"/>
              </a:rPr>
              <a:t>your </a:t>
            </a:r>
            <a:r>
              <a:rPr lang="en-US" sz="1200" kern="1200" dirty="0">
                <a:solidFill>
                  <a:schemeClr val="tx1"/>
                </a:solidFill>
                <a:effectLst/>
                <a:latin typeface="+mn-lt"/>
                <a:ea typeface="+mn-ea"/>
                <a:cs typeface="+mn-cs"/>
              </a:rPr>
              <a:t>credit history and habits</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could you raise your score enough to</a:t>
            </a:r>
            <a:r>
              <a:rPr lang="en-US" sz="1200" kern="1200" baseline="0" dirty="0" smtClean="0">
                <a:solidFill>
                  <a:schemeClr val="tx1"/>
                </a:solidFill>
                <a:effectLst/>
                <a:latin typeface="+mn-lt"/>
                <a:ea typeface="+mn-ea"/>
                <a:cs typeface="+mn-cs"/>
              </a:rPr>
              <a:t> start saving some money?  Do you need help with a budget to help with these goals?  We offer those as well if you are interested.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Meet your </a:t>
            </a:r>
            <a:r>
              <a:rPr lang="en-US" sz="1200" kern="1200" dirty="0">
                <a:solidFill>
                  <a:schemeClr val="tx1"/>
                </a:solidFill>
                <a:effectLst/>
                <a:latin typeface="+mn-lt"/>
                <a:ea typeface="+mn-ea"/>
                <a:cs typeface="+mn-cs"/>
              </a:rPr>
              <a:t>goals and </a:t>
            </a:r>
            <a:r>
              <a:rPr lang="en-US" sz="1200" kern="1200" dirty="0" smtClean="0">
                <a:solidFill>
                  <a:schemeClr val="tx1"/>
                </a:solidFill>
                <a:effectLst/>
                <a:latin typeface="+mn-lt"/>
                <a:ea typeface="+mn-ea"/>
                <a:cs typeface="+mn-cs"/>
              </a:rPr>
              <a:t>use </a:t>
            </a:r>
            <a:r>
              <a:rPr lang="en-US" sz="1200" kern="1200" dirty="0">
                <a:solidFill>
                  <a:schemeClr val="tx1"/>
                </a:solidFill>
                <a:effectLst/>
                <a:latin typeface="+mn-lt"/>
                <a:ea typeface="+mn-ea"/>
                <a:cs typeface="+mn-cs"/>
              </a:rPr>
              <a:t>credit wisely – </a:t>
            </a:r>
            <a:r>
              <a:rPr lang="en-US" sz="1200" kern="1200" dirty="0" smtClean="0">
                <a:solidFill>
                  <a:schemeClr val="tx1"/>
                </a:solidFill>
                <a:effectLst/>
                <a:latin typeface="+mn-lt"/>
                <a:ea typeface="+mn-ea"/>
                <a:cs typeface="+mn-cs"/>
              </a:rPr>
              <a:t>you </a:t>
            </a:r>
            <a:r>
              <a:rPr lang="en-US" sz="1200" kern="1200" dirty="0">
                <a:solidFill>
                  <a:schemeClr val="tx1"/>
                </a:solidFill>
                <a:effectLst/>
                <a:latin typeface="+mn-lt"/>
                <a:ea typeface="+mn-ea"/>
                <a:cs typeface="+mn-cs"/>
              </a:rPr>
              <a:t>can do it!</a:t>
            </a:r>
          </a:p>
          <a:p>
            <a:endParaRPr lang="en-US" dirty="0"/>
          </a:p>
        </p:txBody>
      </p:sp>
    </p:spTree>
    <p:extLst>
      <p:ext uri="{BB962C8B-B14F-4D97-AF65-F5344CB8AC3E}">
        <p14:creationId xmlns:p14="http://schemas.microsoft.com/office/powerpoint/2010/main" val="119009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Please make sure you use the promotional code PARENTS2020</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F3CE7DBB-E8CE-2B4D-B0D4-4D2A5949A539}" type="slidenum">
              <a:rPr lang="en-US" smtClean="0"/>
              <a:t>17</a:t>
            </a:fld>
            <a:endParaRPr lang="en-US" dirty="0"/>
          </a:p>
        </p:txBody>
      </p:sp>
    </p:spTree>
    <p:extLst>
      <p:ext uri="{BB962C8B-B14F-4D97-AF65-F5344CB8AC3E}">
        <p14:creationId xmlns:p14="http://schemas.microsoft.com/office/powerpoint/2010/main" val="342063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3CE7DBB-E8CE-2B4D-B0D4-4D2A5949A539}" type="slidenum">
              <a:rPr lang="en-US" smtClean="0"/>
              <a:t>18</a:t>
            </a:fld>
            <a:endParaRPr lang="en-US" dirty="0"/>
          </a:p>
        </p:txBody>
      </p:sp>
    </p:spTree>
    <p:extLst>
      <p:ext uri="{BB962C8B-B14F-4D97-AF65-F5344CB8AC3E}">
        <p14:creationId xmlns:p14="http://schemas.microsoft.com/office/powerpoint/2010/main" val="241469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r>
              <a:rPr lang="en-US" sz="1200" kern="1200" dirty="0">
                <a:solidFill>
                  <a:schemeClr val="tx1"/>
                </a:solidFill>
                <a:effectLst/>
                <a:latin typeface="+mn-lt"/>
                <a:ea typeface="+mn-ea"/>
                <a:cs typeface="+mn-cs"/>
              </a:rPr>
              <a:t>Explain to the participants that BALANCE is a free counseling service that can help with questions on this topic or any other personal finance issues.</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Share the BALANCE contact information with the participants: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Call toll-free 888.456.2227</a:t>
            </a:r>
          </a:p>
          <a:p>
            <a:r>
              <a:rPr lang="en-US" sz="1200" kern="1200" dirty="0">
                <a:solidFill>
                  <a:schemeClr val="tx1"/>
                </a:solidFill>
                <a:effectLst/>
                <a:latin typeface="+mn-lt"/>
                <a:ea typeface="+mn-ea"/>
                <a:cs typeface="+mn-cs"/>
              </a:rPr>
              <a:t>2. Visit </a:t>
            </a:r>
            <a:r>
              <a:rPr lang="en-US" sz="1200" kern="1200" dirty="0" err="1">
                <a:solidFill>
                  <a:schemeClr val="tx1"/>
                </a:solidFill>
                <a:effectLst/>
                <a:latin typeface="+mn-lt"/>
                <a:ea typeface="+mn-ea"/>
                <a:cs typeface="+mn-cs"/>
              </a:rPr>
              <a:t>ccuflorida.balancepro.org</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4071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So Credit Unions are owned and controlled by its</a:t>
            </a:r>
            <a:r>
              <a:rPr lang="en-US" baseline="0" dirty="0" smtClean="0"/>
              <a:t> members and they can even vote on who will be on the Board of Directors.  So credit unions try to give everyone the chance to participate and build a financially stronger future.</a:t>
            </a:r>
          </a:p>
          <a:p>
            <a:pPr marL="228600" indent="-228600">
              <a:buAutoNum type="arabicPeriod"/>
            </a:pPr>
            <a:r>
              <a:rPr lang="en-US" baseline="0" dirty="0" smtClean="0"/>
              <a:t>You may also find that a bank offers programs you can’t get from a credit union so it’s always good to shop around.</a:t>
            </a:r>
            <a:endParaRPr lang="en-US" dirty="0"/>
          </a:p>
        </p:txBody>
      </p:sp>
      <p:sp>
        <p:nvSpPr>
          <p:cNvPr id="4" name="Slide Number Placeholder 3"/>
          <p:cNvSpPr>
            <a:spLocks noGrp="1"/>
          </p:cNvSpPr>
          <p:nvPr>
            <p:ph type="sldNum" sz="quarter" idx="10"/>
          </p:nvPr>
        </p:nvSpPr>
        <p:spPr/>
        <p:txBody>
          <a:bodyPr/>
          <a:lstStyle/>
          <a:p>
            <a:fld id="{F3CE7DBB-E8CE-2B4D-B0D4-4D2A5949A539}" type="slidenum">
              <a:rPr lang="en-US" smtClean="0"/>
              <a:t>2</a:t>
            </a:fld>
            <a:endParaRPr lang="en-US" dirty="0"/>
          </a:p>
        </p:txBody>
      </p:sp>
    </p:spTree>
    <p:extLst>
      <p:ext uri="{BB962C8B-B14F-4D97-AF65-F5344CB8AC3E}">
        <p14:creationId xmlns:p14="http://schemas.microsoft.com/office/powerpoint/2010/main" val="360612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We were started in 1952 by employees of GE.  We primarily serve anyone who lives in Santa Clara County as well as several other Bay Area counties.  We have over $600 million in assets that we use to make loans to our members</a:t>
            </a:r>
          </a:p>
          <a:p>
            <a:pPr marL="228600" indent="-228600">
              <a:buAutoNum type="arabicPeriod"/>
            </a:pPr>
            <a:r>
              <a:rPr lang="en-US" baseline="0" dirty="0" smtClean="0"/>
              <a:t>Excite provides regular checking and saving accounts with no monthly service charges</a:t>
            </a:r>
          </a:p>
          <a:p>
            <a:pPr marL="228600" indent="-228600">
              <a:buAutoNum type="arabicPeriod"/>
            </a:pPr>
            <a:r>
              <a:rPr lang="en-US" baseline="0" dirty="0" smtClean="0"/>
              <a:t>Our goal is to give everyone the chance to build a financially stronger future and one of the ways we do that is with a unique savings program for kids that’ we’ll talk about at the end of the workshop.</a:t>
            </a:r>
          </a:p>
          <a:p>
            <a:pPr marL="228600" indent="-228600">
              <a:buAutoNum type="arabicPeriod"/>
            </a:pPr>
            <a:r>
              <a:rPr lang="en-US" baseline="0" dirty="0" smtClean="0"/>
              <a:t>So let’s talk about credit reports…</a:t>
            </a:r>
          </a:p>
        </p:txBody>
      </p:sp>
      <p:sp>
        <p:nvSpPr>
          <p:cNvPr id="4" name="Slide Number Placeholder 3"/>
          <p:cNvSpPr>
            <a:spLocks noGrp="1"/>
          </p:cNvSpPr>
          <p:nvPr>
            <p:ph type="sldNum" sz="quarter" idx="10"/>
          </p:nvPr>
        </p:nvSpPr>
        <p:spPr/>
        <p:txBody>
          <a:bodyPr/>
          <a:lstStyle/>
          <a:p>
            <a:fld id="{F3CE7DBB-E8CE-2B4D-B0D4-4D2A5949A539}" type="slidenum">
              <a:rPr lang="en-US" smtClean="0"/>
              <a:t>3</a:t>
            </a:fld>
            <a:endParaRPr lang="en-US" dirty="0"/>
          </a:p>
        </p:txBody>
      </p:sp>
    </p:spTree>
    <p:extLst>
      <p:ext uri="{BB962C8B-B14F-4D97-AF65-F5344CB8AC3E}">
        <p14:creationId xmlns:p14="http://schemas.microsoft.com/office/powerpoint/2010/main" val="15147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So, these companies: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Compile </a:t>
            </a:r>
            <a:r>
              <a:rPr lang="en-US" sz="1200" kern="1200" dirty="0">
                <a:solidFill>
                  <a:schemeClr val="tx1"/>
                </a:solidFill>
                <a:effectLst/>
                <a:latin typeface="+mn-lt"/>
                <a:ea typeface="+mn-ea"/>
                <a:cs typeface="+mn-cs"/>
              </a:rPr>
              <a:t>information that is sent to them from the </a:t>
            </a:r>
            <a:r>
              <a:rPr lang="en-US" sz="1200" kern="1200" dirty="0" smtClean="0">
                <a:solidFill>
                  <a:schemeClr val="tx1"/>
                </a:solidFill>
                <a:effectLst/>
                <a:latin typeface="+mn-lt"/>
                <a:ea typeface="+mn-ea"/>
                <a:cs typeface="+mn-cs"/>
              </a:rPr>
              <a:t>creditors, and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Provide credit </a:t>
            </a:r>
            <a:r>
              <a:rPr lang="en-US" sz="1200" kern="1200" dirty="0">
                <a:solidFill>
                  <a:schemeClr val="tx1"/>
                </a:solidFill>
                <a:effectLst/>
                <a:latin typeface="+mn-lt"/>
                <a:ea typeface="+mn-ea"/>
                <a:cs typeface="+mn-cs"/>
              </a:rPr>
              <a:t>reports to businesses that have a legitimate need.</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smtClean="0">
                <a:solidFill>
                  <a:schemeClr val="tx1"/>
                </a:solidFill>
                <a:effectLst/>
                <a:latin typeface="+mn-lt"/>
                <a:ea typeface="+mn-ea"/>
                <a:cs typeface="+mn-cs"/>
              </a:rPr>
              <a:t>Because </a:t>
            </a:r>
            <a:r>
              <a:rPr lang="en-US" sz="1200" kern="1200" dirty="0">
                <a:solidFill>
                  <a:schemeClr val="tx1"/>
                </a:solidFill>
                <a:effectLst/>
                <a:latin typeface="+mn-lt"/>
                <a:ea typeface="+mn-ea"/>
                <a:cs typeface="+mn-cs"/>
              </a:rPr>
              <a:t>they are private, individual companies the information contained in each report may vary</a:t>
            </a:r>
            <a:r>
              <a:rPr lang="en-US" sz="1200" kern="1200" dirty="0" smtClean="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Some creditors (the people you borrowed money from) may report your credit information to one, two, or all three of these bureaus.</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Credit bureaus must report accurate information, since businesses rely on the reports to make good lending and other business decisions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But sometimes there are mistakes.</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3574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dirty="0" smtClean="0"/>
              <a:t>Most of your</a:t>
            </a:r>
            <a:r>
              <a:rPr lang="en-US" sz="1600" baseline="0" dirty="0" smtClean="0"/>
              <a:t> credit score will come from information on your credit accounts and this information stays on your report for seven (7) years</a:t>
            </a:r>
          </a:p>
          <a:p>
            <a:pPr marL="342900" indent="-342900">
              <a:buAutoNum type="arabicPeriod"/>
            </a:pPr>
            <a:r>
              <a:rPr lang="en-US" sz="1600" baseline="0" dirty="0" smtClean="0"/>
              <a:t>A soft inquiry is generally when you pull your own credit.  Hard inquiries occur when you apply for credit and the company runs a credit report.  Credit inquiries show for two years.</a:t>
            </a:r>
          </a:p>
          <a:p>
            <a:pPr marL="342900" indent="-342900">
              <a:buAutoNum type="arabicPeriod"/>
            </a:pPr>
            <a:r>
              <a:rPr lang="en-US" sz="1600" baseline="0" dirty="0" smtClean="0"/>
              <a:t>Public records can also have a large effect on your credit and bankruptcies remain on your report for ten (10) years instead of seven (7).</a:t>
            </a:r>
          </a:p>
          <a:p>
            <a:pPr marL="342900" indent="-342900">
              <a:buAutoNum type="arabicPeriod"/>
            </a:pPr>
            <a:r>
              <a:rPr lang="en-US" sz="1600" baseline="0" dirty="0" smtClean="0"/>
              <a:t>A number of items don’t appear on your credit report including:</a:t>
            </a:r>
          </a:p>
          <a:p>
            <a:pPr marL="800100" lvl="1" indent="-342900">
              <a:buAutoNum type="arabicPeriod"/>
            </a:pPr>
            <a:r>
              <a:rPr lang="en-US" sz="1600" baseline="0" dirty="0" smtClean="0"/>
              <a:t>Your race</a:t>
            </a:r>
          </a:p>
          <a:p>
            <a:pPr marL="800100" lvl="1" indent="-342900">
              <a:buAutoNum type="arabicPeriod"/>
            </a:pPr>
            <a:r>
              <a:rPr lang="en-US" sz="1600" baseline="0" dirty="0" smtClean="0"/>
              <a:t>Your religion</a:t>
            </a:r>
          </a:p>
          <a:p>
            <a:pPr marL="800100" lvl="1" indent="-342900">
              <a:buAutoNum type="arabicPeriod"/>
            </a:pPr>
            <a:r>
              <a:rPr lang="en-US" sz="1600" baseline="0" dirty="0" smtClean="0"/>
              <a:t>Your national origin</a:t>
            </a:r>
          </a:p>
          <a:p>
            <a:pPr marL="800100" lvl="1" indent="-342900">
              <a:buAutoNum type="arabicPeriod"/>
            </a:pPr>
            <a:r>
              <a:rPr lang="en-US" sz="1600" baseline="0" dirty="0" smtClean="0"/>
              <a:t>Your gender</a:t>
            </a:r>
          </a:p>
          <a:p>
            <a:pPr marL="800100" lvl="1" indent="-342900">
              <a:buAutoNum type="arabicPeriod"/>
            </a:pPr>
            <a:r>
              <a:rPr lang="en-US" sz="1600" baseline="0" dirty="0" smtClean="0"/>
              <a:t>Your salary</a:t>
            </a:r>
          </a:p>
          <a:p>
            <a:pPr marL="342900" lvl="0" indent="-342900">
              <a:buAutoNum type="arabicPeriod"/>
            </a:pPr>
            <a:r>
              <a:rPr lang="en-US" sz="1600" baseline="0" dirty="0" smtClean="0"/>
              <a:t>The point is there is a lot of information on your credit report so it’s important to make sure it’s accurate.</a:t>
            </a:r>
          </a:p>
        </p:txBody>
      </p:sp>
      <p:sp>
        <p:nvSpPr>
          <p:cNvPr id="4" name="Slide Number Placeholder 3"/>
          <p:cNvSpPr>
            <a:spLocks noGrp="1"/>
          </p:cNvSpPr>
          <p:nvPr>
            <p:ph type="sldNum" sz="quarter" idx="10"/>
          </p:nvPr>
        </p:nvSpPr>
        <p:spPr/>
        <p:txBody>
          <a:bodyPr/>
          <a:lstStyle/>
          <a:p>
            <a:fld id="{F3CE7DBB-E8CE-2B4D-B0D4-4D2A5949A539}" type="slidenum">
              <a:rPr lang="en-US" smtClean="0"/>
              <a:t>5</a:t>
            </a:fld>
            <a:endParaRPr lang="en-US" dirty="0"/>
          </a:p>
        </p:txBody>
      </p:sp>
    </p:spTree>
    <p:extLst>
      <p:ext uri="{BB962C8B-B14F-4D97-AF65-F5344CB8AC3E}">
        <p14:creationId xmlns:p14="http://schemas.microsoft.com/office/powerpoint/2010/main" val="216589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dirty="0" smtClean="0"/>
              <a:t>So what is a Credit Score and how is that different from the report?</a:t>
            </a:r>
          </a:p>
          <a:p>
            <a:endParaRPr lang="en-US" dirty="0" smtClean="0"/>
          </a:p>
          <a:p>
            <a:r>
              <a:rPr lang="en-US" dirty="0" smtClean="0"/>
              <a:t>(SLIDE)</a:t>
            </a:r>
          </a:p>
          <a:p>
            <a:endParaRPr lang="en-US" dirty="0" smtClean="0"/>
          </a:p>
          <a:p>
            <a:r>
              <a:rPr lang="en-US" dirty="0" smtClean="0"/>
              <a:t>So</a:t>
            </a:r>
            <a:r>
              <a:rPr lang="en-US" baseline="0" dirty="0" smtClean="0"/>
              <a:t> the credit report is about you and your payment history, and that goes in to a formula that gives you a score.</a:t>
            </a:r>
          </a:p>
          <a:p>
            <a:endParaRPr lang="en-US" baseline="0" dirty="0" smtClean="0"/>
          </a:p>
          <a:p>
            <a:r>
              <a:rPr lang="en-US" baseline="0" dirty="0" smtClean="0"/>
              <a:t>And remember, all three bureaus may have different information so all three scores can be different, even though the formula is the same.</a:t>
            </a:r>
            <a:endParaRPr lang="en-US" dirty="0"/>
          </a:p>
        </p:txBody>
      </p:sp>
    </p:spTree>
    <p:extLst>
      <p:ext uri="{BB962C8B-B14F-4D97-AF65-F5344CB8AC3E}">
        <p14:creationId xmlns:p14="http://schemas.microsoft.com/office/powerpoint/2010/main" val="24555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dirty="0" smtClean="0"/>
              <a:t>Some creditors like</a:t>
            </a:r>
            <a:r>
              <a:rPr lang="en-US" baseline="0" dirty="0" smtClean="0"/>
              <a:t> auto dealerships only use one score.</a:t>
            </a:r>
          </a:p>
          <a:p>
            <a:endParaRPr lang="en-US" baseline="0" dirty="0" smtClean="0"/>
          </a:p>
          <a:p>
            <a:r>
              <a:rPr lang="en-US" baseline="0" dirty="0" smtClean="0"/>
              <a:t>Mortgage Lenders generally use what’s called the FICO 2, 4 and 5 scores in a “tri-merge” report which means it has information from all three bureaus.</a:t>
            </a:r>
            <a:endParaRPr lang="en-US" dirty="0"/>
          </a:p>
        </p:txBody>
      </p:sp>
    </p:spTree>
    <p:extLst>
      <p:ext uri="{BB962C8B-B14F-4D97-AF65-F5344CB8AC3E}">
        <p14:creationId xmlns:p14="http://schemas.microsoft.com/office/powerpoint/2010/main" val="64126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sz="1200" kern="1200" dirty="0" smtClean="0">
                <a:solidFill>
                  <a:schemeClr val="tx1"/>
                </a:solidFill>
                <a:effectLst/>
                <a:latin typeface="+mn-lt"/>
                <a:ea typeface="+mn-ea"/>
                <a:cs typeface="+mn-cs"/>
              </a:rPr>
              <a:t>When </a:t>
            </a:r>
            <a:r>
              <a:rPr lang="en-US" sz="1200" kern="1200" dirty="0">
                <a:solidFill>
                  <a:schemeClr val="tx1"/>
                </a:solidFill>
                <a:effectLst/>
                <a:latin typeface="+mn-lt"/>
                <a:ea typeface="+mn-ea"/>
                <a:cs typeface="+mn-cs"/>
              </a:rPr>
              <a:t>used wisely, credit is a helpful (and important) financial tool.</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you have good credit you will be eligible for the best interest rates and terms on car loans, mortgages, credit cards and personal loans.</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Did</a:t>
            </a:r>
            <a:r>
              <a:rPr lang="en-US" sz="1200" kern="1200" baseline="0" dirty="0" smtClean="0">
                <a:solidFill>
                  <a:schemeClr val="tx1"/>
                </a:solidFill>
                <a:effectLst/>
                <a:latin typeface="+mn-lt"/>
                <a:ea typeface="+mn-ea"/>
                <a:cs typeface="+mn-cs"/>
              </a:rPr>
              <a:t> you know that your </a:t>
            </a:r>
            <a:r>
              <a:rPr lang="en-US" sz="1200" kern="1200" dirty="0" smtClean="0">
                <a:solidFill>
                  <a:schemeClr val="tx1"/>
                </a:solidFill>
                <a:effectLst/>
                <a:latin typeface="+mn-lt"/>
                <a:ea typeface="+mn-ea"/>
                <a:cs typeface="+mn-cs"/>
              </a:rPr>
              <a:t>credit </a:t>
            </a:r>
            <a:r>
              <a:rPr lang="en-US" sz="1200" kern="1200" dirty="0">
                <a:solidFill>
                  <a:schemeClr val="tx1"/>
                </a:solidFill>
                <a:effectLst/>
                <a:latin typeface="+mn-lt"/>
                <a:ea typeface="+mn-ea"/>
                <a:cs typeface="+mn-cs"/>
              </a:rPr>
              <a:t>history </a:t>
            </a:r>
            <a:r>
              <a:rPr lang="en-US" sz="1200" kern="1200" dirty="0" smtClean="0">
                <a:solidFill>
                  <a:schemeClr val="tx1"/>
                </a:solidFill>
                <a:effectLst/>
                <a:latin typeface="+mn-lt"/>
                <a:ea typeface="+mn-ea"/>
                <a:cs typeface="+mn-cs"/>
              </a:rPr>
              <a:t>can affect </a:t>
            </a:r>
            <a:r>
              <a:rPr lang="en-US" sz="1200" kern="1200" dirty="0">
                <a:solidFill>
                  <a:schemeClr val="tx1"/>
                </a:solidFill>
                <a:effectLst/>
                <a:latin typeface="+mn-lt"/>
                <a:ea typeface="+mn-ea"/>
                <a:cs typeface="+mn-cs"/>
              </a:rPr>
              <a:t>other aspects of </a:t>
            </a:r>
            <a:r>
              <a:rPr lang="en-US" sz="1200" kern="1200" dirty="0" smtClean="0">
                <a:solidFill>
                  <a:schemeClr val="tx1"/>
                </a:solidFill>
                <a:effectLst/>
                <a:latin typeface="+mn-lt"/>
                <a:ea typeface="+mn-ea"/>
                <a:cs typeface="+mn-cs"/>
              </a:rPr>
              <a:t>your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life </a:t>
            </a:r>
            <a:r>
              <a:rPr lang="en-US" sz="1200" kern="1200" dirty="0">
                <a:solidFill>
                  <a:schemeClr val="tx1"/>
                </a:solidFill>
                <a:effectLst/>
                <a:latin typeface="+mn-lt"/>
                <a:ea typeface="+mn-ea"/>
                <a:cs typeface="+mn-cs"/>
              </a:rPr>
              <a:t>as </a:t>
            </a:r>
            <a:r>
              <a:rPr lang="en-US" sz="1200" kern="1200" dirty="0" smtClean="0">
                <a:solidFill>
                  <a:schemeClr val="tx1"/>
                </a:solidFill>
                <a:effectLst/>
                <a:latin typeface="+mn-lt"/>
                <a:ea typeface="+mn-ea"/>
                <a:cs typeface="+mn-cs"/>
              </a:rPr>
              <a:t>well?</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Your credit report and credit score can be used in other states for</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the cost of </a:t>
            </a:r>
            <a:r>
              <a:rPr lang="en-US" sz="1200" kern="1200" dirty="0" smtClean="0">
                <a:solidFill>
                  <a:schemeClr val="tx1"/>
                </a:solidFill>
                <a:effectLst/>
                <a:latin typeface="+mn-lt"/>
                <a:ea typeface="+mn-ea"/>
                <a:cs typeface="+mn-cs"/>
              </a:rPr>
              <a:t>your auto insurance (</a:t>
            </a:r>
            <a:r>
              <a:rPr lang="en-US" sz="1200" kern="1200" dirty="0">
                <a:solidFill>
                  <a:schemeClr val="tx1"/>
                </a:solidFill>
                <a:effectLst/>
                <a:latin typeface="+mn-lt"/>
                <a:ea typeface="+mn-ea"/>
                <a:cs typeface="+mn-cs"/>
              </a:rPr>
              <a:t>or even eligibility</a:t>
            </a:r>
            <a:r>
              <a:rPr lang="en-US" sz="1200" kern="1200" dirty="0" smtClean="0">
                <a:solidFill>
                  <a:schemeClr val="tx1"/>
                </a:solidFill>
                <a:effectLst/>
                <a:latin typeface="+mn-lt"/>
                <a:ea typeface="+mn-ea"/>
                <a:cs typeface="+mn-cs"/>
              </a:rPr>
              <a:t>).   Triple</a:t>
            </a:r>
            <a:r>
              <a:rPr lang="en-US" sz="1200" kern="1200" baseline="0" dirty="0" smtClean="0">
                <a:solidFill>
                  <a:schemeClr val="tx1"/>
                </a:solidFill>
                <a:effectLst/>
                <a:latin typeface="+mn-lt"/>
                <a:ea typeface="+mn-ea"/>
                <a:cs typeface="+mn-cs"/>
              </a:rPr>
              <a:t> AAA did a study and found that insurance could be as much as 115% higher if you have bad credit in the states in which this was allowed.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can affect your</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ability to get a job, or rent a home</a:t>
            </a:r>
            <a:r>
              <a:rPr lang="en-US" sz="1200" kern="1200" dirty="0" smtClean="0">
                <a:solidFill>
                  <a:schemeClr val="tx1"/>
                </a:solidFill>
                <a:effectLst/>
                <a:latin typeface="+mn-lt"/>
                <a:ea typeface="+mn-ea"/>
                <a:cs typeface="+mn-cs"/>
              </a:rPr>
              <a:t>.  For Instance,</a:t>
            </a:r>
            <a:r>
              <a:rPr lang="en-US" sz="1200" kern="1200" baseline="0" dirty="0" smtClean="0">
                <a:solidFill>
                  <a:schemeClr val="tx1"/>
                </a:solidFill>
                <a:effectLst/>
                <a:latin typeface="+mn-lt"/>
                <a:ea typeface="+mn-ea"/>
                <a:cs typeface="+mn-cs"/>
              </a:rPr>
              <a:t> since I work for a credit union, I have to agree to a review of my credit and my license requires a review as well.</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90680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give you an</a:t>
            </a:r>
            <a:r>
              <a:rPr lang="en-US" baseline="0" dirty="0" smtClean="0"/>
              <a:t> example of the cost…</a:t>
            </a:r>
          </a:p>
          <a:p>
            <a:endParaRPr lang="en-US" baseline="0" dirty="0" smtClean="0"/>
          </a:p>
          <a:p>
            <a:r>
              <a:rPr lang="en-US" baseline="0" dirty="0" smtClean="0"/>
              <a:t>(Slide)</a:t>
            </a:r>
            <a:endParaRPr lang="en-US" dirty="0" smtClean="0"/>
          </a:p>
          <a:p>
            <a:endParaRPr lang="en-US" dirty="0" smtClean="0"/>
          </a:p>
          <a:p>
            <a:r>
              <a:rPr lang="en-US" dirty="0" smtClean="0"/>
              <a:t>Rates can change constantly so this is just an example and we assumed a $750,000 purchase price with a</a:t>
            </a:r>
            <a:r>
              <a:rPr lang="en-US" baseline="0" dirty="0" smtClean="0"/>
              <a:t> 20% down payment.  If you’d like to see the difference in cost on any given day, you can go to our website and look for the Mortgage Rate Calculator.</a:t>
            </a:r>
            <a:endParaRPr lang="en-US" dirty="0"/>
          </a:p>
        </p:txBody>
      </p:sp>
      <p:sp>
        <p:nvSpPr>
          <p:cNvPr id="4" name="Slide Number Placeholder 3"/>
          <p:cNvSpPr>
            <a:spLocks noGrp="1"/>
          </p:cNvSpPr>
          <p:nvPr>
            <p:ph type="sldNum" sz="quarter" idx="10"/>
          </p:nvPr>
        </p:nvSpPr>
        <p:spPr/>
        <p:txBody>
          <a:bodyPr/>
          <a:lstStyle/>
          <a:p>
            <a:fld id="{F3CE7DBB-E8CE-2B4D-B0D4-4D2A5949A539}" type="slidenum">
              <a:rPr lang="en-US" smtClean="0"/>
              <a:t>9</a:t>
            </a:fld>
            <a:endParaRPr lang="en-US" dirty="0"/>
          </a:p>
        </p:txBody>
      </p:sp>
    </p:spTree>
    <p:extLst>
      <p:ext uri="{BB962C8B-B14F-4D97-AF65-F5344CB8AC3E}">
        <p14:creationId xmlns:p14="http://schemas.microsoft.com/office/powerpoint/2010/main" val="63710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1E0FC-6A11-42EC-811D-F906715B4AB7}"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22385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1E0FC-6A11-42EC-811D-F906715B4AB7}"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362035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1E0FC-6A11-42EC-811D-F906715B4AB7}"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380223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6096000" y="0"/>
            <a:ext cx="6096000" cy="6858000"/>
          </a:xfrm>
          <a:prstGeom prst="rect">
            <a:avLst/>
          </a:prstGeom>
          <a:noFill/>
          <a:effectLst/>
        </p:spPr>
        <p:txBody>
          <a:bodyPr>
            <a:normAutofit/>
          </a:bodyPr>
          <a:lstStyle>
            <a:lvl1pPr marL="0" indent="0">
              <a:buNone/>
              <a:defRPr sz="1200"/>
            </a:lvl1pPr>
          </a:lstStyle>
          <a:p>
            <a:r>
              <a:rPr lang="en-US"/>
              <a:t>Drag picture to placeholder or click icon to add</a:t>
            </a:r>
          </a:p>
        </p:txBody>
      </p:sp>
      <p:sp>
        <p:nvSpPr>
          <p:cNvPr id="9" name="Text Placeholder 8"/>
          <p:cNvSpPr>
            <a:spLocks noGrp="1"/>
          </p:cNvSpPr>
          <p:nvPr>
            <p:ph type="body" sz="quarter" idx="21"/>
          </p:nvPr>
        </p:nvSpPr>
        <p:spPr>
          <a:xfrm>
            <a:off x="336554" y="1803400"/>
            <a:ext cx="5759451" cy="3860800"/>
          </a:xfrm>
          <a:prstGeom prst="rect">
            <a:avLst/>
          </a:prstGeom>
        </p:spPr>
        <p:txBody>
          <a:bodyPr rIns="269933">
            <a:noAutofit/>
          </a:bodyPr>
          <a:lstStyle>
            <a:lvl1pPr marL="0" indent="0" algn="l">
              <a:lnSpc>
                <a:spcPct val="120000"/>
              </a:lnSpc>
              <a:buNone/>
              <a:defRPr sz="1200">
                <a:latin typeface="Roboto Light"/>
                <a:cs typeface="Roboto Light"/>
              </a:defRPr>
            </a:lvl1pPr>
            <a:lvl2pPr marL="548336" indent="0" algn="l">
              <a:lnSpc>
                <a:spcPct val="120000"/>
              </a:lnSpc>
              <a:buNone/>
              <a:defRPr sz="1200">
                <a:latin typeface="Roboto Light"/>
                <a:cs typeface="Roboto Light"/>
              </a:defRPr>
            </a:lvl2pPr>
            <a:lvl3pPr marL="1096693" indent="0" algn="l">
              <a:lnSpc>
                <a:spcPct val="120000"/>
              </a:lnSpc>
              <a:buNone/>
              <a:defRPr sz="1200">
                <a:latin typeface="Roboto Light"/>
                <a:cs typeface="Roboto Light"/>
              </a:defRPr>
            </a:lvl3pPr>
            <a:lvl4pPr marL="1645040" indent="0" algn="l">
              <a:lnSpc>
                <a:spcPct val="120000"/>
              </a:lnSpc>
              <a:buNone/>
              <a:defRPr sz="1200">
                <a:latin typeface="Roboto Light"/>
                <a:cs typeface="Roboto Light"/>
              </a:defRPr>
            </a:lvl4pPr>
            <a:lvl5pPr marL="2193385" indent="0" algn="l">
              <a:lnSpc>
                <a:spcPct val="120000"/>
              </a:lnSpc>
              <a:buNone/>
              <a:defRPr sz="1200">
                <a:latin typeface="Roboto Light"/>
                <a:cs typeface="Roboto Light"/>
              </a:defRPr>
            </a:lvl5pPr>
          </a:lstStyle>
          <a:p>
            <a:pPr lvl="0"/>
            <a:r>
              <a:rPr lang="en-US"/>
              <a:t>Click to edit Master text styles</a:t>
            </a:r>
          </a:p>
        </p:txBody>
      </p:sp>
      <p:sp>
        <p:nvSpPr>
          <p:cNvPr id="2" name="Title 1"/>
          <p:cNvSpPr>
            <a:spLocks noGrp="1"/>
          </p:cNvSpPr>
          <p:nvPr>
            <p:ph type="title"/>
          </p:nvPr>
        </p:nvSpPr>
        <p:spPr>
          <a:xfrm>
            <a:off x="336014" y="1092203"/>
            <a:ext cx="5760004" cy="508000"/>
          </a:xfrm>
        </p:spPr>
        <p:txBody>
          <a:bodyPr vert="horz"/>
          <a:lstStyle/>
          <a:p>
            <a:r>
              <a:rPr lang="en-US"/>
              <a:t>Click to edit Master title style</a:t>
            </a:r>
          </a:p>
        </p:txBody>
      </p:sp>
      <p:sp>
        <p:nvSpPr>
          <p:cNvPr id="3" name="Footer Placeholder 2"/>
          <p:cNvSpPr>
            <a:spLocks noGrp="1"/>
          </p:cNvSpPr>
          <p:nvPr>
            <p:ph type="ftr" sz="quarter" idx="22"/>
          </p:nvPr>
        </p:nvSpPr>
        <p:spPr>
          <a:xfrm>
            <a:off x="6096000" y="6273833"/>
            <a:ext cx="5760000" cy="197556"/>
          </a:xfrm>
          <a:prstGeom prst="rect">
            <a:avLst/>
          </a:prstGeom>
        </p:spPr>
        <p:txBody>
          <a:bodyPr/>
          <a:lstStyle/>
          <a:p>
            <a:r>
              <a:rPr lang="en-US" dirty="0"/>
              <a:t>www.graphicriver.net/goashape</a:t>
            </a:r>
          </a:p>
        </p:txBody>
      </p:sp>
    </p:spTree>
    <p:extLst>
      <p:ext uri="{BB962C8B-B14F-4D97-AF65-F5344CB8AC3E}">
        <p14:creationId xmlns:p14="http://schemas.microsoft.com/office/powerpoint/2010/main" val="2095345913"/>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0ACB-C071-4C6E-ADD0-D6A2CD036FB3}"/>
              </a:ext>
            </a:extLst>
          </p:cNvPr>
          <p:cNvSpPr>
            <a:spLocks noGrp="1"/>
          </p:cNvSpPr>
          <p:nvPr>
            <p:ph type="title" hasCustomPrompt="1"/>
          </p:nvPr>
        </p:nvSpPr>
        <p:spPr>
          <a:xfrm>
            <a:off x="2774731" y="689242"/>
            <a:ext cx="8579069" cy="848820"/>
          </a:xfrm>
        </p:spPr>
        <p:txBody>
          <a:bodyPr>
            <a:normAutofit/>
          </a:bodyPr>
          <a:lstStyle>
            <a:lvl1pPr>
              <a:defRPr sz="4200" b="1" i="1" cap="all" baseline="0">
                <a:solidFill>
                  <a:schemeClr val="tx2"/>
                </a:solidFill>
              </a:defRPr>
            </a:lvl1pPr>
          </a:lstStyle>
          <a:p>
            <a:r>
              <a:rPr lang="en-US" dirty="0"/>
              <a:t>SLIDE TITLE</a:t>
            </a:r>
            <a:endParaRPr lang="en-GB" dirty="0"/>
          </a:p>
        </p:txBody>
      </p:sp>
      <p:sp>
        <p:nvSpPr>
          <p:cNvPr id="6" name="Rectangle 5">
            <a:extLst>
              <a:ext uri="{FF2B5EF4-FFF2-40B4-BE49-F238E27FC236}">
                <a16:creationId xmlns:a16="http://schemas.microsoft.com/office/drawing/2014/main" id="{BE8F2D15-3942-4245-AA5B-DD9F8F686831}"/>
              </a:ext>
            </a:extLst>
          </p:cNvPr>
          <p:cNvSpPr/>
          <p:nvPr userDrawn="1"/>
        </p:nvSpPr>
        <p:spPr>
          <a:xfrm>
            <a:off x="0" y="0"/>
            <a:ext cx="2175642" cy="6858000"/>
          </a:xfrm>
          <a:prstGeom prst="rect">
            <a:avLst/>
          </a:prstGeom>
          <a:solidFill>
            <a:srgbClr val="231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3A641A-1E5A-4024-A39D-C000128FB50C}"/>
              </a:ext>
            </a:extLst>
          </p:cNvPr>
          <p:cNvPicPr>
            <a:picLocks noChangeAspect="1"/>
          </p:cNvPicPr>
          <p:nvPr userDrawn="1"/>
        </p:nvPicPr>
        <p:blipFill>
          <a:blip r:embed="rId2"/>
          <a:stretch>
            <a:fillRect/>
          </a:stretch>
        </p:blipFill>
        <p:spPr>
          <a:xfrm>
            <a:off x="-116024" y="1627257"/>
            <a:ext cx="2396769" cy="5369081"/>
          </a:xfrm>
          <a:prstGeom prst="rect">
            <a:avLst/>
          </a:prstGeom>
        </p:spPr>
      </p:pic>
      <p:sp>
        <p:nvSpPr>
          <p:cNvPr id="9" name="Text Placeholder 8">
            <a:extLst>
              <a:ext uri="{FF2B5EF4-FFF2-40B4-BE49-F238E27FC236}">
                <a16:creationId xmlns:a16="http://schemas.microsoft.com/office/drawing/2014/main" id="{5C2CB381-833D-490E-881B-CA51C12B0846}"/>
              </a:ext>
            </a:extLst>
          </p:cNvPr>
          <p:cNvSpPr>
            <a:spLocks noGrp="1"/>
          </p:cNvSpPr>
          <p:nvPr>
            <p:ph type="body" sz="quarter" idx="13"/>
          </p:nvPr>
        </p:nvSpPr>
        <p:spPr>
          <a:xfrm>
            <a:off x="2774730" y="1765738"/>
            <a:ext cx="8579070" cy="4113952"/>
          </a:xfrm>
        </p:spPr>
        <p:txBody>
          <a:bodyPr>
            <a:normAutofit/>
          </a:bodyPr>
          <a:lstStyle>
            <a:lvl1pPr marL="0" indent="0">
              <a:lnSpc>
                <a:spcPct val="100000"/>
              </a:lnSpc>
              <a:spcAft>
                <a:spcPts val="600"/>
              </a:spcAft>
              <a:buFont typeface="Arial" panose="020B0604020202020204" pitchFamily="34" charset="0"/>
              <a:buNone/>
              <a:defRPr sz="1600"/>
            </a:lvl1pPr>
            <a:lvl2pPr>
              <a:lnSpc>
                <a:spcPct val="100000"/>
              </a:lnSpc>
              <a:spcAft>
                <a:spcPts val="600"/>
              </a:spcAft>
              <a:defRPr/>
            </a:lvl2pPr>
          </a:lstStyle>
          <a:p>
            <a:pPr lvl="0"/>
            <a:r>
              <a:rPr lang="en-US"/>
              <a:t>Click to edit Master text styles</a:t>
            </a:r>
          </a:p>
        </p:txBody>
      </p:sp>
      <p:pic>
        <p:nvPicPr>
          <p:cNvPr id="12" name="Picture 11">
            <a:extLst>
              <a:ext uri="{FF2B5EF4-FFF2-40B4-BE49-F238E27FC236}">
                <a16:creationId xmlns:a16="http://schemas.microsoft.com/office/drawing/2014/main" id="{B7C60079-7FE4-4C6B-BE58-4D4AFAFBECED}"/>
              </a:ext>
            </a:extLst>
          </p:cNvPr>
          <p:cNvPicPr>
            <a:picLocks noChangeAspect="1"/>
          </p:cNvPicPr>
          <p:nvPr userDrawn="1"/>
        </p:nvPicPr>
        <p:blipFill>
          <a:blip r:embed="rId3"/>
          <a:stretch>
            <a:fillRect/>
          </a:stretch>
        </p:blipFill>
        <p:spPr>
          <a:xfrm>
            <a:off x="10430166" y="5996906"/>
            <a:ext cx="1351577" cy="598766"/>
          </a:xfrm>
          <a:prstGeom prst="rect">
            <a:avLst/>
          </a:prstGeom>
        </p:spPr>
      </p:pic>
    </p:spTree>
    <p:extLst>
      <p:ext uri="{BB962C8B-B14F-4D97-AF65-F5344CB8AC3E}">
        <p14:creationId xmlns:p14="http://schemas.microsoft.com/office/powerpoint/2010/main" val="410533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7DE2D0-2D74-8245-B932-140F52FA323B}"/>
              </a:ext>
            </a:extLst>
          </p:cNvPr>
          <p:cNvSpPr/>
          <p:nvPr userDrawn="1"/>
        </p:nvSpPr>
        <p:spPr>
          <a:xfrm rot="16200000">
            <a:off x="5310684" y="-5304023"/>
            <a:ext cx="1567543" cy="12188915"/>
          </a:xfrm>
          <a:prstGeom prst="rect">
            <a:avLst/>
          </a:prstGeom>
          <a:solidFill>
            <a:srgbClr val="231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46E7F4F-A462-5A4F-94BA-ED16A261F022}"/>
              </a:ext>
            </a:extLst>
          </p:cNvPr>
          <p:cNvPicPr>
            <a:picLocks noChangeAspect="1"/>
          </p:cNvPicPr>
          <p:nvPr userDrawn="1"/>
        </p:nvPicPr>
        <p:blipFill rotWithShape="1">
          <a:blip r:embed="rId2"/>
          <a:srcRect t="69820"/>
          <a:stretch/>
        </p:blipFill>
        <p:spPr>
          <a:xfrm rot="16200000">
            <a:off x="8626448" y="-3253635"/>
            <a:ext cx="6454602" cy="4363847"/>
          </a:xfrm>
          <a:prstGeom prst="rect">
            <a:avLst/>
          </a:prstGeom>
        </p:spPr>
      </p:pic>
      <p:sp>
        <p:nvSpPr>
          <p:cNvPr id="15" name="Text Placeholder 8">
            <a:extLst>
              <a:ext uri="{FF2B5EF4-FFF2-40B4-BE49-F238E27FC236}">
                <a16:creationId xmlns:a16="http://schemas.microsoft.com/office/drawing/2014/main" id="{F3976087-4806-7A41-B353-57C3158195A0}"/>
              </a:ext>
            </a:extLst>
          </p:cNvPr>
          <p:cNvSpPr>
            <a:spLocks noGrp="1"/>
          </p:cNvSpPr>
          <p:nvPr userDrawn="1">
            <p:ph type="body" sz="quarter" idx="13"/>
          </p:nvPr>
        </p:nvSpPr>
        <p:spPr>
          <a:xfrm>
            <a:off x="2354096" y="2960686"/>
            <a:ext cx="6671441" cy="3061741"/>
          </a:xfrm>
        </p:spPr>
        <p:txBody>
          <a:bodyPr/>
          <a:lstStyle>
            <a:lvl1pPr>
              <a:lnSpc>
                <a:spcPct val="100000"/>
              </a:lnSpc>
              <a:spcAft>
                <a:spcPts val="600"/>
              </a:spcAft>
              <a:defRPr>
                <a:solidFill>
                  <a:schemeClr val="accent1"/>
                </a:solidFill>
              </a:defRPr>
            </a:lvl1pPr>
            <a:lvl2pPr>
              <a:lnSpc>
                <a:spcPct val="100000"/>
              </a:lnSpc>
              <a:spcAft>
                <a:spcPts val="600"/>
              </a:spcAft>
              <a:defRPr sz="1600">
                <a:solidFill>
                  <a:schemeClr val="accent1"/>
                </a:solidFill>
              </a:defRPr>
            </a:lvl2pPr>
          </a:lstStyle>
          <a:p>
            <a:pPr lvl="0"/>
            <a:r>
              <a:rPr lang="en-US" dirty="0"/>
              <a:t>Click to edit Master text styles</a:t>
            </a:r>
          </a:p>
          <a:p>
            <a:pPr lvl="1"/>
            <a:r>
              <a:rPr lang="en-US" dirty="0"/>
              <a:t>Second level</a:t>
            </a:r>
          </a:p>
        </p:txBody>
      </p:sp>
      <p:sp>
        <p:nvSpPr>
          <p:cNvPr id="16" name="Text Placeholder 10">
            <a:extLst>
              <a:ext uri="{FF2B5EF4-FFF2-40B4-BE49-F238E27FC236}">
                <a16:creationId xmlns:a16="http://schemas.microsoft.com/office/drawing/2014/main" id="{F821636E-ADE8-D640-B8EC-316C3C67BDDA}"/>
              </a:ext>
            </a:extLst>
          </p:cNvPr>
          <p:cNvSpPr>
            <a:spLocks noGrp="1"/>
          </p:cNvSpPr>
          <p:nvPr userDrawn="1">
            <p:ph type="body" sz="quarter" idx="14" hasCustomPrompt="1"/>
          </p:nvPr>
        </p:nvSpPr>
        <p:spPr>
          <a:xfrm>
            <a:off x="700041" y="1763103"/>
            <a:ext cx="8623300" cy="1211193"/>
          </a:xfrm>
        </p:spPr>
        <p:txBody>
          <a:bodyPr>
            <a:normAutofit/>
          </a:bodyPr>
          <a:lstStyle>
            <a:lvl1pPr marL="0" indent="0">
              <a:buFont typeface="Arial" panose="020B0604020202020204" pitchFamily="34" charset="0"/>
              <a:buNone/>
              <a:defRPr sz="2400" b="1">
                <a:solidFill>
                  <a:schemeClr val="accent2"/>
                </a:solidFill>
              </a:defRPr>
            </a:lvl1pPr>
          </a:lstStyle>
          <a:p>
            <a:pPr lvl="0"/>
            <a:r>
              <a:rPr lang="en-US" dirty="0"/>
              <a:t>Intro text</a:t>
            </a:r>
            <a:endParaRPr lang="en-GB" dirty="0"/>
          </a:p>
        </p:txBody>
      </p:sp>
      <p:pic>
        <p:nvPicPr>
          <p:cNvPr id="17" name="Picture 16">
            <a:extLst>
              <a:ext uri="{FF2B5EF4-FFF2-40B4-BE49-F238E27FC236}">
                <a16:creationId xmlns:a16="http://schemas.microsoft.com/office/drawing/2014/main" id="{9445ED64-8741-D34F-8D54-0C637476EDCD}"/>
              </a:ext>
            </a:extLst>
          </p:cNvPr>
          <p:cNvPicPr>
            <a:picLocks noChangeAspect="1"/>
          </p:cNvPicPr>
          <p:nvPr userDrawn="1"/>
        </p:nvPicPr>
        <p:blipFill>
          <a:blip r:embed="rId3"/>
          <a:stretch>
            <a:fillRect/>
          </a:stretch>
        </p:blipFill>
        <p:spPr>
          <a:xfrm>
            <a:off x="10804171" y="6013507"/>
            <a:ext cx="977572" cy="433077"/>
          </a:xfrm>
          <a:prstGeom prst="rect">
            <a:avLst/>
          </a:prstGeom>
        </p:spPr>
      </p:pic>
      <p:sp>
        <p:nvSpPr>
          <p:cNvPr id="11" name="Title 1">
            <a:extLst>
              <a:ext uri="{FF2B5EF4-FFF2-40B4-BE49-F238E27FC236}">
                <a16:creationId xmlns:a16="http://schemas.microsoft.com/office/drawing/2014/main" id="{11AE035D-5A05-2840-97B7-984C49CFEF9D}"/>
              </a:ext>
            </a:extLst>
          </p:cNvPr>
          <p:cNvSpPr>
            <a:spLocks noGrp="1"/>
          </p:cNvSpPr>
          <p:nvPr>
            <p:ph type="title" hasCustomPrompt="1"/>
          </p:nvPr>
        </p:nvSpPr>
        <p:spPr>
          <a:xfrm>
            <a:off x="700041" y="457519"/>
            <a:ext cx="8579069" cy="1274083"/>
          </a:xfrm>
        </p:spPr>
        <p:txBody>
          <a:bodyPr anchor="t">
            <a:normAutofit/>
          </a:bodyPr>
          <a:lstStyle>
            <a:lvl1pPr fontAlgn="t">
              <a:lnSpc>
                <a:spcPts val="4000"/>
              </a:lnSpc>
              <a:defRPr sz="4200" b="1" i="1" cap="all" baseline="0">
                <a:solidFill>
                  <a:schemeClr val="bg1"/>
                </a:solidFill>
              </a:defRPr>
            </a:lvl1pPr>
          </a:lstStyle>
          <a:p>
            <a:r>
              <a:rPr lang="en-US" dirty="0"/>
              <a:t>SLIDE TITLE</a:t>
            </a:r>
            <a:endParaRPr lang="en-GB" dirty="0"/>
          </a:p>
        </p:txBody>
      </p:sp>
    </p:spTree>
    <p:extLst>
      <p:ext uri="{BB962C8B-B14F-4D97-AF65-F5344CB8AC3E}">
        <p14:creationId xmlns:p14="http://schemas.microsoft.com/office/powerpoint/2010/main" val="14266074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056">
          <p15:clr>
            <a:srgbClr val="FBAE40"/>
          </p15:clr>
        </p15:guide>
        <p15:guide id="4" orient="horz" pos="264">
          <p15:clr>
            <a:srgbClr val="FBAE40"/>
          </p15:clr>
        </p15:guide>
        <p15:guide id="5" pos="7416">
          <p15:clr>
            <a:srgbClr val="FBAE40"/>
          </p15:clr>
        </p15:guide>
        <p15:guide id="6" pos="2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37" y="1803400"/>
            <a:ext cx="5759999" cy="3860800"/>
          </a:xfrm>
          <a:prstGeom prst="rect">
            <a:avLst/>
          </a:prstGeom>
        </p:spPr>
        <p:txBody>
          <a:bodyPr>
            <a:normAutofit/>
          </a:bodyPr>
          <a:lstStyle>
            <a:lvl1pPr marL="0" indent="0" algn="l">
              <a:lnSpc>
                <a:spcPct val="120000"/>
              </a:lnSpc>
              <a:buFont typeface="Arial"/>
              <a:buNone/>
              <a:defRPr sz="1200">
                <a:solidFill>
                  <a:schemeClr val="tx1"/>
                </a:solidFill>
                <a:latin typeface="Roboto Light"/>
                <a:cs typeface="Roboto Light"/>
              </a:defRPr>
            </a:lvl1pPr>
            <a:lvl2pPr marL="548336" indent="0" algn="ctr">
              <a:buNone/>
              <a:defRPr sz="2400"/>
            </a:lvl2pPr>
            <a:lvl3pPr marL="1096693" indent="0" algn="ctr">
              <a:buNone/>
              <a:defRPr sz="2160"/>
            </a:lvl3pPr>
            <a:lvl4pPr marL="1645040" indent="0" algn="ctr">
              <a:buNone/>
              <a:defRPr sz="1920"/>
            </a:lvl4pPr>
            <a:lvl5pPr marL="2193385" indent="0" algn="ctr">
              <a:buNone/>
              <a:defRPr sz="1920"/>
            </a:lvl5pPr>
            <a:lvl6pPr marL="2741730" indent="0" algn="ctr">
              <a:buNone/>
              <a:defRPr sz="1920"/>
            </a:lvl6pPr>
            <a:lvl7pPr marL="3290068" indent="0" algn="ctr">
              <a:buNone/>
              <a:defRPr sz="1920"/>
            </a:lvl7pPr>
            <a:lvl8pPr marL="3838416" indent="0" algn="ctr">
              <a:buNone/>
              <a:defRPr sz="1920"/>
            </a:lvl8pPr>
            <a:lvl9pPr marL="4386761" indent="0" algn="ctr">
              <a:buNone/>
              <a:defRPr sz="1920"/>
            </a:lvl9pPr>
          </a:lstStyle>
          <a:p>
            <a:r>
              <a:rPr lang="en-US"/>
              <a:t>Click to edit Master subtitle style</a:t>
            </a:r>
            <a:endParaRPr lang="en-US" dirty="0"/>
          </a:p>
        </p:txBody>
      </p:sp>
      <p:sp>
        <p:nvSpPr>
          <p:cNvPr id="4" name="Content Placeholder 3"/>
          <p:cNvSpPr>
            <a:spLocks noGrp="1"/>
          </p:cNvSpPr>
          <p:nvPr>
            <p:ph sz="quarter" idx="17"/>
          </p:nvPr>
        </p:nvSpPr>
        <p:spPr>
          <a:xfrm>
            <a:off x="336554" y="1803400"/>
            <a:ext cx="5759451" cy="3860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vert="horz"/>
          <a:lstStyle/>
          <a:p>
            <a:r>
              <a:rPr lang="en-US"/>
              <a:t>Click to edit Master title style</a:t>
            </a:r>
          </a:p>
        </p:txBody>
      </p:sp>
      <p:sp>
        <p:nvSpPr>
          <p:cNvPr id="6" name="Footer Placeholder 5"/>
          <p:cNvSpPr>
            <a:spLocks noGrp="1"/>
          </p:cNvSpPr>
          <p:nvPr>
            <p:ph type="ftr" sz="quarter" idx="18"/>
          </p:nvPr>
        </p:nvSpPr>
        <p:spPr>
          <a:xfrm>
            <a:off x="6096000" y="6273833"/>
            <a:ext cx="5760000" cy="197556"/>
          </a:xfrm>
          <a:prstGeom prst="rect">
            <a:avLst/>
          </a:prstGeom>
        </p:spPr>
        <p:txBody>
          <a:bodyPr/>
          <a:lstStyle/>
          <a:p>
            <a:r>
              <a:rPr lang="en-US" dirty="0"/>
              <a:t>www.graphicriver.net/goashape</a:t>
            </a:r>
          </a:p>
        </p:txBody>
      </p:sp>
      <p:sp>
        <p:nvSpPr>
          <p:cNvPr id="9" name="Slide Number Placeholder 3"/>
          <p:cNvSpPr>
            <a:spLocks noGrp="1"/>
          </p:cNvSpPr>
          <p:nvPr>
            <p:ph type="sldNum" sz="quarter" idx="4"/>
          </p:nvPr>
        </p:nvSpPr>
        <p:spPr>
          <a:xfrm>
            <a:off x="11269774" y="771035"/>
            <a:ext cx="497525" cy="475763"/>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320">
                <a:ln>
                  <a:noFill/>
                </a:ln>
                <a:solidFill>
                  <a:schemeClr val="accent2"/>
                </a:solidFill>
                <a:latin typeface="Roboto Light"/>
                <a:cs typeface="Roboto Light"/>
              </a:defRPr>
            </a:lvl1pPr>
          </a:lstStyle>
          <a:p>
            <a:pPr defTabSz="822940"/>
            <a:fld id="{77513DED-9F41-6D4C-AADB-00EAAC4B4386}" type="slidenum">
              <a:rPr lang="sk-SK" smtClean="0"/>
              <a:pPr defTabSz="822940"/>
              <a:t>‹#›</a:t>
            </a:fld>
            <a:endParaRPr lang="sk-SK"/>
          </a:p>
        </p:txBody>
      </p:sp>
    </p:spTree>
    <p:extLst>
      <p:ext uri="{BB962C8B-B14F-4D97-AF65-F5344CB8AC3E}">
        <p14:creationId xmlns:p14="http://schemas.microsoft.com/office/powerpoint/2010/main" val="1708975326"/>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5038000" y="2006607"/>
            <a:ext cx="2160000"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7" name="Content Placeholder 16"/>
          <p:cNvSpPr>
            <a:spLocks noGrp="1"/>
          </p:cNvSpPr>
          <p:nvPr>
            <p:ph sz="quarter" idx="19"/>
          </p:nvPr>
        </p:nvSpPr>
        <p:spPr>
          <a:xfrm>
            <a:off x="381733" y="2006607"/>
            <a:ext cx="2158297"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8" name="Content Placeholder 16"/>
          <p:cNvSpPr>
            <a:spLocks noGrp="1"/>
          </p:cNvSpPr>
          <p:nvPr>
            <p:ph sz="quarter" idx="20"/>
          </p:nvPr>
        </p:nvSpPr>
        <p:spPr>
          <a:xfrm>
            <a:off x="2708999" y="2006607"/>
            <a:ext cx="2160000"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2" name="Title 1"/>
          <p:cNvSpPr>
            <a:spLocks noGrp="1"/>
          </p:cNvSpPr>
          <p:nvPr>
            <p:ph type="title"/>
          </p:nvPr>
        </p:nvSpPr>
        <p:spPr/>
        <p:txBody>
          <a:bodyPr vert="horz"/>
          <a:lstStyle>
            <a:lvl1pPr>
              <a:defRPr>
                <a:solidFill>
                  <a:srgbClr val="473945"/>
                </a:solidFill>
              </a:defRPr>
            </a:lvl1pPr>
          </a:lstStyle>
          <a:p>
            <a:r>
              <a:rPr lang="en-US" dirty="0"/>
              <a:t>Click to edit Master title style</a:t>
            </a:r>
          </a:p>
        </p:txBody>
      </p:sp>
      <p:sp>
        <p:nvSpPr>
          <p:cNvPr id="3" name="Footer Placeholder 2"/>
          <p:cNvSpPr>
            <a:spLocks noGrp="1"/>
          </p:cNvSpPr>
          <p:nvPr>
            <p:ph type="ftr" sz="quarter" idx="21"/>
          </p:nvPr>
        </p:nvSpPr>
        <p:spPr>
          <a:xfrm>
            <a:off x="6096000" y="6273833"/>
            <a:ext cx="5760000" cy="197556"/>
          </a:xfrm>
          <a:prstGeom prst="rect">
            <a:avLst/>
          </a:prstGeom>
        </p:spPr>
        <p:txBody>
          <a:bodyPr/>
          <a:lstStyle/>
          <a:p>
            <a:r>
              <a:rPr lang="en-US" dirty="0"/>
              <a:t>www.graphicriver.net/goashape</a:t>
            </a:r>
          </a:p>
        </p:txBody>
      </p:sp>
      <p:sp>
        <p:nvSpPr>
          <p:cNvPr id="12" name="Content Placeholder 16"/>
          <p:cNvSpPr>
            <a:spLocks noGrp="1"/>
          </p:cNvSpPr>
          <p:nvPr>
            <p:ph sz="quarter" idx="25"/>
          </p:nvPr>
        </p:nvSpPr>
        <p:spPr>
          <a:xfrm>
            <a:off x="7367001" y="2006607"/>
            <a:ext cx="2160000"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14" name="Content Placeholder 16"/>
          <p:cNvSpPr>
            <a:spLocks noGrp="1"/>
          </p:cNvSpPr>
          <p:nvPr>
            <p:ph sz="quarter" idx="27"/>
          </p:nvPr>
        </p:nvSpPr>
        <p:spPr>
          <a:xfrm>
            <a:off x="9696000" y="2006607"/>
            <a:ext cx="2160000"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16" name="Text Placeholder 5"/>
          <p:cNvSpPr>
            <a:spLocks noGrp="1"/>
          </p:cNvSpPr>
          <p:nvPr>
            <p:ph type="body" sz="quarter" idx="22"/>
          </p:nvPr>
        </p:nvSpPr>
        <p:spPr>
          <a:xfrm>
            <a:off x="381024"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17" name="Text Placeholder 5"/>
          <p:cNvSpPr>
            <a:spLocks noGrp="1"/>
          </p:cNvSpPr>
          <p:nvPr>
            <p:ph type="body" sz="quarter" idx="28"/>
          </p:nvPr>
        </p:nvSpPr>
        <p:spPr>
          <a:xfrm>
            <a:off x="381733"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
        <p:nvSpPr>
          <p:cNvPr id="18" name="Text Placeholder 5"/>
          <p:cNvSpPr>
            <a:spLocks noGrp="1"/>
          </p:cNvSpPr>
          <p:nvPr>
            <p:ph type="body" sz="quarter" idx="29"/>
          </p:nvPr>
        </p:nvSpPr>
        <p:spPr>
          <a:xfrm>
            <a:off x="2708317"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19" name="Text Placeholder 5"/>
          <p:cNvSpPr>
            <a:spLocks noGrp="1"/>
          </p:cNvSpPr>
          <p:nvPr>
            <p:ph type="body" sz="quarter" idx="30"/>
          </p:nvPr>
        </p:nvSpPr>
        <p:spPr>
          <a:xfrm>
            <a:off x="2709024"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
        <p:nvSpPr>
          <p:cNvPr id="20" name="Text Placeholder 5"/>
          <p:cNvSpPr>
            <a:spLocks noGrp="1"/>
          </p:cNvSpPr>
          <p:nvPr>
            <p:ph type="body" sz="quarter" idx="31"/>
          </p:nvPr>
        </p:nvSpPr>
        <p:spPr>
          <a:xfrm>
            <a:off x="5039733"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21" name="Text Placeholder 5"/>
          <p:cNvSpPr>
            <a:spLocks noGrp="1"/>
          </p:cNvSpPr>
          <p:nvPr>
            <p:ph type="body" sz="quarter" idx="32"/>
          </p:nvPr>
        </p:nvSpPr>
        <p:spPr>
          <a:xfrm>
            <a:off x="5040437"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
        <p:nvSpPr>
          <p:cNvPr id="22" name="Text Placeholder 5"/>
          <p:cNvSpPr>
            <a:spLocks noGrp="1"/>
          </p:cNvSpPr>
          <p:nvPr>
            <p:ph type="body" sz="quarter" idx="33"/>
          </p:nvPr>
        </p:nvSpPr>
        <p:spPr>
          <a:xfrm>
            <a:off x="7367024"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23" name="Text Placeholder 5"/>
          <p:cNvSpPr>
            <a:spLocks noGrp="1"/>
          </p:cNvSpPr>
          <p:nvPr>
            <p:ph type="body" sz="quarter" idx="34"/>
          </p:nvPr>
        </p:nvSpPr>
        <p:spPr>
          <a:xfrm>
            <a:off x="7367730"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
        <p:nvSpPr>
          <p:cNvPr id="24" name="Text Placeholder 5"/>
          <p:cNvSpPr>
            <a:spLocks noGrp="1"/>
          </p:cNvSpPr>
          <p:nvPr>
            <p:ph type="body" sz="quarter" idx="35"/>
          </p:nvPr>
        </p:nvSpPr>
        <p:spPr>
          <a:xfrm>
            <a:off x="9697733"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25" name="Text Placeholder 5"/>
          <p:cNvSpPr>
            <a:spLocks noGrp="1"/>
          </p:cNvSpPr>
          <p:nvPr>
            <p:ph type="body" sz="quarter" idx="36"/>
          </p:nvPr>
        </p:nvSpPr>
        <p:spPr>
          <a:xfrm>
            <a:off x="9698433"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Tree>
    <p:extLst>
      <p:ext uri="{BB962C8B-B14F-4D97-AF65-F5344CB8AC3E}">
        <p14:creationId xmlns:p14="http://schemas.microsoft.com/office/powerpoint/2010/main" val="415515720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803177124"/>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1E0FC-6A11-42EC-811D-F906715B4AB7}"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149797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E1E0FC-6A11-42EC-811D-F906715B4AB7}"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199984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1E0FC-6A11-42EC-811D-F906715B4AB7}"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31072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E1E0FC-6A11-42EC-811D-F906715B4AB7}"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291377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1E0FC-6A11-42EC-811D-F906715B4AB7}"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90691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1E0FC-6A11-42EC-811D-F906715B4AB7}"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20755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1E0FC-6A11-42EC-811D-F906715B4AB7}"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132500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1E0FC-6A11-42EC-811D-F906715B4AB7}"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361856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1E0FC-6A11-42EC-811D-F906715B4AB7}" type="datetimeFigureOut">
              <a:rPr lang="en-US" smtClean="0"/>
              <a:t>10/7/2020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A43CD-A61A-429B-84B9-1AB03469B38E}" type="slidenum">
              <a:rPr lang="en-US" smtClean="0"/>
              <a:t>‹#›</a:t>
            </a:fld>
            <a:endParaRPr lang="en-US"/>
          </a:p>
        </p:txBody>
      </p:sp>
    </p:spTree>
    <p:extLst>
      <p:ext uri="{BB962C8B-B14F-4D97-AF65-F5344CB8AC3E}">
        <p14:creationId xmlns:p14="http://schemas.microsoft.com/office/powerpoint/2010/main" val="111907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www.annualcreditrepor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905114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024" y="1"/>
            <a:ext cx="11009376" cy="4391891"/>
          </a:xfrm>
          <a:prstGeom prst="rect">
            <a:avLst/>
          </a:prstGeom>
        </p:spPr>
      </p:pic>
      <p:sp>
        <p:nvSpPr>
          <p:cNvPr id="7" name="TextBox 6"/>
          <p:cNvSpPr txBox="1"/>
          <p:nvPr/>
        </p:nvSpPr>
        <p:spPr>
          <a:xfrm>
            <a:off x="573024" y="4799471"/>
            <a:ext cx="7792500" cy="1285032"/>
          </a:xfrm>
          <a:prstGeom prst="rect">
            <a:avLst/>
          </a:prstGeom>
          <a:noFill/>
        </p:spPr>
        <p:txBody>
          <a:bodyPr wrap="square" rtlCol="0">
            <a:spAutoFit/>
          </a:bodyPr>
          <a:lstStyle/>
          <a:p>
            <a:pPr>
              <a:lnSpc>
                <a:spcPct val="80000"/>
              </a:lnSpc>
            </a:pPr>
            <a:r>
              <a:rPr lang="es-ES" sz="4800" dirty="0">
                <a:solidFill>
                  <a:srgbClr val="000000"/>
                </a:solidFill>
                <a:latin typeface="Times New Roman" panose="02020603050405020304" pitchFamily="18" charset="0"/>
              </a:rPr>
              <a:t>Comprender la deuda y cómo mejorar su puntaje crediticio</a:t>
            </a:r>
            <a:endParaRPr lang="en-US" sz="4800" dirty="0">
              <a:solidFill>
                <a:schemeClr val="tx2"/>
              </a:solidFill>
              <a:latin typeface="Calibri"/>
              <a:cs typeface="Calibri"/>
            </a:endParaRPr>
          </a:p>
        </p:txBody>
      </p:sp>
      <p:pic>
        <p:nvPicPr>
          <p:cNvPr id="6" name="Picture 5">
            <a:extLst>
              <a:ext uri="{FF2B5EF4-FFF2-40B4-BE49-F238E27FC236}">
                <a16:creationId xmlns:a16="http://schemas.microsoft.com/office/drawing/2014/main" id="{A4EA9C06-8200-5D45-84AD-A7D955A662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8975" y="5376080"/>
            <a:ext cx="2418979" cy="1001189"/>
          </a:xfrm>
          <a:prstGeom prst="rect">
            <a:avLst/>
          </a:prstGeom>
        </p:spPr>
      </p:pic>
    </p:spTree>
    <p:extLst>
      <p:ext uri="{BB962C8B-B14F-4D97-AF65-F5344CB8AC3E}">
        <p14:creationId xmlns:p14="http://schemas.microsoft.com/office/powerpoint/2010/main" val="26863413"/>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01671" y="608300"/>
            <a:ext cx="10270340" cy="1102357"/>
          </a:xfrm>
        </p:spPr>
        <p:txBody>
          <a:bodyPr/>
          <a:lstStyle/>
          <a:p>
            <a:r>
              <a:rPr lang="es-ES" b="1" dirty="0"/>
              <a:t>Cómo se calcula la puntuación FICO Score</a:t>
            </a:r>
          </a:p>
        </p:txBody>
      </p:sp>
      <p:sp>
        <p:nvSpPr>
          <p:cNvPr id="4" name="TextBox 3"/>
          <p:cNvSpPr txBox="1"/>
          <p:nvPr/>
        </p:nvSpPr>
        <p:spPr>
          <a:xfrm>
            <a:off x="1691641" y="792480"/>
            <a:ext cx="184731" cy="424732"/>
          </a:xfrm>
          <a:prstGeom prst="rect">
            <a:avLst/>
          </a:prstGeom>
          <a:noFill/>
        </p:spPr>
        <p:txBody>
          <a:bodyPr wrap="none" rtlCol="0">
            <a:spAutoFit/>
          </a:bodyPr>
          <a:lstStyle/>
          <a:p>
            <a:endParaRPr lang="en-US" sz="2160" dirty="0"/>
          </a:p>
        </p:txBody>
      </p:sp>
      <p:graphicFrame>
        <p:nvGraphicFramePr>
          <p:cNvPr id="6" name="Chart 5"/>
          <p:cNvGraphicFramePr/>
          <p:nvPr>
            <p:extLst>
              <p:ext uri="{D42A27DB-BD31-4B8C-83A1-F6EECF244321}">
                <p14:modId xmlns:p14="http://schemas.microsoft.com/office/powerpoint/2010/main" val="2578606381"/>
              </p:ext>
            </p:extLst>
          </p:nvPr>
        </p:nvGraphicFramePr>
        <p:xfrm>
          <a:off x="365343" y="1318891"/>
          <a:ext cx="9493076" cy="48768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F0B37553-B588-744C-895C-FFBB427E78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4238886271"/>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10972800" cy="5406190"/>
          </a:xfrm>
          <a:prstGeom prst="rect">
            <a:avLst/>
          </a:prstGeom>
          <a:solidFill>
            <a:srgbClr val="00396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5" name="Content Placeholder 14"/>
          <p:cNvSpPr>
            <a:spLocks noGrp="1"/>
          </p:cNvSpPr>
          <p:nvPr>
            <p:ph type="body" sz="quarter" idx="21"/>
          </p:nvPr>
        </p:nvSpPr>
        <p:spPr>
          <a:xfrm>
            <a:off x="1136579" y="1837096"/>
            <a:ext cx="4955404" cy="4037226"/>
          </a:xfrm>
          <a:noFill/>
          <a:ln>
            <a:noFill/>
          </a:ln>
        </p:spPr>
        <p:style>
          <a:lnRef idx="2">
            <a:schemeClr val="dk1"/>
          </a:lnRef>
          <a:fillRef idx="1">
            <a:schemeClr val="lt1"/>
          </a:fillRef>
          <a:effectRef idx="0">
            <a:schemeClr val="dk1"/>
          </a:effectRef>
          <a:fontRef idx="minor">
            <a:schemeClr val="dk1"/>
          </a:fontRef>
        </p:style>
        <p:txBody>
          <a:bodyPr numCol="1" spcCol="269933">
            <a:noAutofit/>
          </a:bodyPr>
          <a:lstStyle/>
          <a:p>
            <a:pPr marL="342900" indent="-342900">
              <a:buFont typeface="Arial" panose="020B0604020202020204" pitchFamily="34" charset="0"/>
              <a:buChar char="•"/>
            </a:pPr>
            <a:r>
              <a:rPr lang="es-ES" sz="2400" dirty="0">
                <a:solidFill>
                  <a:schemeClr val="bg1"/>
                </a:solidFill>
              </a:rPr>
              <a:t>Paga siempre a tiempo</a:t>
            </a:r>
          </a:p>
          <a:p>
            <a:pPr marL="342900" indent="-342900">
              <a:buFont typeface="Arial" panose="020B0604020202020204" pitchFamily="34" charset="0"/>
              <a:buChar char="•"/>
            </a:pPr>
            <a:r>
              <a:rPr lang="es-ES" sz="2400" dirty="0">
                <a:solidFill>
                  <a:schemeClr val="bg1"/>
                </a:solidFill>
              </a:rPr>
              <a:t>Pagar la deuda existente</a:t>
            </a:r>
          </a:p>
          <a:p>
            <a:pPr marL="342900" indent="-342900">
              <a:buFont typeface="Arial" panose="020B0604020202020204" pitchFamily="34" charset="0"/>
              <a:buChar char="•"/>
            </a:pPr>
            <a:r>
              <a:rPr lang="es-ES" sz="2400" dirty="0">
                <a:solidFill>
                  <a:schemeClr val="bg1"/>
                </a:solidFill>
              </a:rPr>
              <a:t>Diversifica tu crédito</a:t>
            </a:r>
          </a:p>
          <a:p>
            <a:pPr marL="342900" indent="-342900">
              <a:buFont typeface="Arial" panose="020B0604020202020204" pitchFamily="34" charset="0"/>
              <a:buChar char="•"/>
            </a:pPr>
            <a:r>
              <a:rPr lang="es-ES" sz="2400" dirty="0">
                <a:solidFill>
                  <a:schemeClr val="bg1"/>
                </a:solidFill>
              </a:rPr>
              <a:t>Verifique sus informes en busca de errores</a:t>
            </a:r>
          </a:p>
        </p:txBody>
      </p:sp>
      <p:sp>
        <p:nvSpPr>
          <p:cNvPr id="3" name="Title 2"/>
          <p:cNvSpPr>
            <a:spLocks noGrp="1"/>
          </p:cNvSpPr>
          <p:nvPr>
            <p:ph type="title"/>
          </p:nvPr>
        </p:nvSpPr>
        <p:spPr>
          <a:xfrm>
            <a:off x="1184703" y="747596"/>
            <a:ext cx="10670404" cy="1301778"/>
          </a:xfrm>
        </p:spPr>
        <p:txBody>
          <a:bodyPr/>
          <a:lstStyle/>
          <a:p>
            <a:r>
              <a:rPr lang="es-ES" b="1" dirty="0">
                <a:solidFill>
                  <a:schemeClr val="bg1"/>
                </a:solidFill>
              </a:rPr>
              <a:t>Cómo mejorar su puntaje FICO Score</a:t>
            </a:r>
          </a:p>
        </p:txBody>
      </p:sp>
      <p:sp>
        <p:nvSpPr>
          <p:cNvPr id="8" name="Content Placeholder 14"/>
          <p:cNvSpPr txBox="1">
            <a:spLocks/>
          </p:cNvSpPr>
          <p:nvPr/>
        </p:nvSpPr>
        <p:spPr>
          <a:xfrm>
            <a:off x="5902315" y="1837096"/>
            <a:ext cx="5244962" cy="4037226"/>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82277" tIns="41137" rIns="323920" bIns="41137" numCol="1" spcCol="269933" rtlCol="0">
            <a:noAutofit/>
          </a:bodyPr>
          <a:lstStyle>
            <a:lvl1pPr marL="0" indent="0" algn="l" defTabSz="913911" rtl="0" eaLnBrk="1" latinLnBrk="0" hangingPunct="1">
              <a:lnSpc>
                <a:spcPct val="120000"/>
              </a:lnSpc>
              <a:spcBef>
                <a:spcPts val="1000"/>
              </a:spcBef>
              <a:buFont typeface="Arial" panose="020B0604020202020204" pitchFamily="34" charset="0"/>
              <a:buNone/>
              <a:defRPr sz="1000" kern="1200">
                <a:solidFill>
                  <a:schemeClr val="dk1"/>
                </a:solidFill>
                <a:latin typeface="Roboto Light"/>
                <a:ea typeface="+mn-ea"/>
                <a:cs typeface="Roboto Light"/>
              </a:defRPr>
            </a:lvl1pPr>
            <a:lvl2pPr marL="456947" indent="0" algn="l" defTabSz="913911" rtl="0" eaLnBrk="1" latinLnBrk="0" hangingPunct="1">
              <a:lnSpc>
                <a:spcPct val="120000"/>
              </a:lnSpc>
              <a:spcBef>
                <a:spcPts val="500"/>
              </a:spcBef>
              <a:buFont typeface="Arial" panose="020B0604020202020204" pitchFamily="34" charset="0"/>
              <a:buNone/>
              <a:defRPr sz="1000" kern="1200">
                <a:solidFill>
                  <a:schemeClr val="dk1"/>
                </a:solidFill>
                <a:latin typeface="Roboto Light"/>
                <a:ea typeface="+mn-ea"/>
                <a:cs typeface="Roboto Light"/>
              </a:defRPr>
            </a:lvl2pPr>
            <a:lvl3pPr marL="913911" indent="0" algn="l" defTabSz="913911" rtl="0" eaLnBrk="1" latinLnBrk="0" hangingPunct="1">
              <a:lnSpc>
                <a:spcPct val="120000"/>
              </a:lnSpc>
              <a:spcBef>
                <a:spcPts val="500"/>
              </a:spcBef>
              <a:buFont typeface="Arial" panose="020B0604020202020204" pitchFamily="34" charset="0"/>
              <a:buNone/>
              <a:defRPr sz="1000" kern="1200">
                <a:solidFill>
                  <a:schemeClr val="dk1"/>
                </a:solidFill>
                <a:latin typeface="Roboto Light"/>
                <a:ea typeface="+mn-ea"/>
                <a:cs typeface="Roboto Light"/>
              </a:defRPr>
            </a:lvl3pPr>
            <a:lvl4pPr marL="1370867" indent="0" algn="l" defTabSz="913911" rtl="0" eaLnBrk="1" latinLnBrk="0" hangingPunct="1">
              <a:lnSpc>
                <a:spcPct val="120000"/>
              </a:lnSpc>
              <a:spcBef>
                <a:spcPts val="500"/>
              </a:spcBef>
              <a:buFont typeface="Arial" panose="020B0604020202020204" pitchFamily="34" charset="0"/>
              <a:buNone/>
              <a:defRPr sz="1000" kern="1200">
                <a:solidFill>
                  <a:schemeClr val="dk1"/>
                </a:solidFill>
                <a:latin typeface="Roboto Light"/>
                <a:ea typeface="+mn-ea"/>
                <a:cs typeface="Roboto Light"/>
              </a:defRPr>
            </a:lvl4pPr>
            <a:lvl5pPr marL="1827821" indent="0" algn="l" defTabSz="913911" rtl="0" eaLnBrk="1" latinLnBrk="0" hangingPunct="1">
              <a:lnSpc>
                <a:spcPct val="120000"/>
              </a:lnSpc>
              <a:spcBef>
                <a:spcPts val="500"/>
              </a:spcBef>
              <a:buFont typeface="Arial" panose="020B0604020202020204" pitchFamily="34" charset="0"/>
              <a:buNone/>
              <a:defRPr sz="1000" kern="1200">
                <a:solidFill>
                  <a:schemeClr val="dk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buFont typeface="Arial" panose="020B0604020202020204" pitchFamily="34" charset="0"/>
              <a:buChar char="•"/>
            </a:pPr>
            <a:r>
              <a:rPr lang="en-US" sz="2400" dirty="0" err="1">
                <a:solidFill>
                  <a:schemeClr val="bg1"/>
                </a:solidFill>
              </a:rPr>
              <a:t>Mantenga</a:t>
            </a:r>
            <a:r>
              <a:rPr lang="en-US" sz="2400" dirty="0">
                <a:solidFill>
                  <a:schemeClr val="bg1"/>
                </a:solidFill>
              </a:rPr>
              <a:t> </a:t>
            </a:r>
            <a:r>
              <a:rPr lang="en-US" sz="2400" dirty="0" err="1">
                <a:solidFill>
                  <a:schemeClr val="bg1"/>
                </a:solidFill>
              </a:rPr>
              <a:t>sus</a:t>
            </a:r>
            <a:r>
              <a:rPr lang="en-US" sz="2400" dirty="0">
                <a:solidFill>
                  <a:schemeClr val="bg1"/>
                </a:solidFill>
              </a:rPr>
              <a:t> </a:t>
            </a:r>
            <a:r>
              <a:rPr lang="en-US" sz="2400" dirty="0" err="1">
                <a:solidFill>
                  <a:schemeClr val="bg1"/>
                </a:solidFill>
              </a:rPr>
              <a:t>cuentas</a:t>
            </a:r>
            <a:r>
              <a:rPr lang="en-US" sz="2400" dirty="0">
                <a:solidFill>
                  <a:schemeClr val="bg1"/>
                </a:solidFill>
              </a:rPr>
              <a:t> </a:t>
            </a:r>
            <a:r>
              <a:rPr lang="en-US" sz="2400" dirty="0" err="1">
                <a:solidFill>
                  <a:schemeClr val="bg1"/>
                </a:solidFill>
              </a:rPr>
              <a:t>antiguas</a:t>
            </a:r>
            <a:endParaRPr lang="en-US" sz="2400" dirty="0">
              <a:solidFill>
                <a:schemeClr val="bg1"/>
              </a:solidFill>
            </a:endParaRPr>
          </a:p>
          <a:p>
            <a:pPr marL="171450" indent="-171450">
              <a:buFont typeface="Arial" panose="020B0604020202020204" pitchFamily="34" charset="0"/>
              <a:buChar char="•"/>
            </a:pPr>
            <a:r>
              <a:rPr lang="en-US" sz="2400" dirty="0" err="1">
                <a:solidFill>
                  <a:schemeClr val="bg1"/>
                </a:solidFill>
              </a:rPr>
              <a:t>Limitar</a:t>
            </a:r>
            <a:r>
              <a:rPr lang="en-US" sz="2400" dirty="0">
                <a:solidFill>
                  <a:schemeClr val="bg1"/>
                </a:solidFill>
              </a:rPr>
              <a:t> </a:t>
            </a:r>
            <a:r>
              <a:rPr lang="en-US" sz="2400" dirty="0" err="1">
                <a:solidFill>
                  <a:schemeClr val="bg1"/>
                </a:solidFill>
              </a:rPr>
              <a:t>transferencias</a:t>
            </a:r>
            <a:r>
              <a:rPr lang="en-US" sz="2400" dirty="0">
                <a:solidFill>
                  <a:schemeClr val="bg1"/>
                </a:solidFill>
              </a:rPr>
              <a:t> de </a:t>
            </a:r>
            <a:r>
              <a:rPr lang="en-US" sz="2400" dirty="0" err="1">
                <a:solidFill>
                  <a:schemeClr val="bg1"/>
                </a:solidFill>
              </a:rPr>
              <a:t>saldo</a:t>
            </a:r>
            <a:endParaRPr lang="en-US" sz="2400" dirty="0">
              <a:solidFill>
                <a:schemeClr val="bg1"/>
              </a:solidFill>
            </a:endParaRPr>
          </a:p>
          <a:p>
            <a:pPr marL="171450" indent="-171450">
              <a:buFont typeface="Arial" panose="020B0604020202020204" pitchFamily="34" charset="0"/>
              <a:buChar char="•"/>
            </a:pPr>
            <a:r>
              <a:rPr lang="en-US" sz="2400" dirty="0">
                <a:solidFill>
                  <a:schemeClr val="bg1"/>
                </a:solidFill>
              </a:rPr>
              <a:t>Evite solicitudes de </a:t>
            </a:r>
            <a:r>
              <a:rPr lang="en-US" sz="2400" dirty="0" err="1">
                <a:solidFill>
                  <a:schemeClr val="bg1"/>
                </a:solidFill>
              </a:rPr>
              <a:t>crédito</a:t>
            </a:r>
            <a:r>
              <a:rPr lang="en-US" sz="2400" dirty="0">
                <a:solidFill>
                  <a:schemeClr val="bg1"/>
                </a:solidFill>
              </a:rPr>
              <a:t> </a:t>
            </a:r>
            <a:r>
              <a:rPr lang="en-US" sz="2400" dirty="0" err="1">
                <a:solidFill>
                  <a:schemeClr val="bg1"/>
                </a:solidFill>
              </a:rPr>
              <a:t>excesivas</a:t>
            </a:r>
            <a:endParaRPr lang="en-US" sz="2400" dirty="0">
              <a:solidFill>
                <a:schemeClr val="bg1"/>
              </a:solidFill>
            </a:endParaRPr>
          </a:p>
          <a:p>
            <a:pPr marL="171450" indent="-171450">
              <a:buFont typeface="Arial" panose="020B0604020202020204" pitchFamily="34" charset="0"/>
              <a:buChar char="•"/>
            </a:pPr>
            <a:r>
              <a:rPr lang="en-US" sz="2400" dirty="0">
                <a:solidFill>
                  <a:schemeClr val="bg1"/>
                </a:solidFill>
              </a:rPr>
              <a:t>Se </a:t>
            </a:r>
            <a:r>
              <a:rPr lang="en-US" sz="2400" dirty="0" err="1">
                <a:solidFill>
                  <a:schemeClr val="bg1"/>
                </a:solidFill>
              </a:rPr>
              <a:t>paciente</a:t>
            </a:r>
            <a:endParaRPr lang="en-US" sz="2400" dirty="0">
              <a:solidFill>
                <a:schemeClr val="bg1"/>
              </a:solidFill>
            </a:endParaRPr>
          </a:p>
          <a:p>
            <a:pPr marL="411480" indent="-411480">
              <a:lnSpc>
                <a:spcPct val="100000"/>
              </a:lnSpc>
              <a:buFont typeface="Arial"/>
              <a:buChar char="•"/>
              <a:tabLst>
                <a:tab pos="140970" algn="l"/>
              </a:tabLst>
            </a:pPr>
            <a:endParaRPr lang="en-US" sz="2880" dirty="0">
              <a:solidFill>
                <a:srgbClr val="FFFFFF"/>
              </a:solidFill>
              <a:latin typeface="Calibri" charset="0"/>
              <a:ea typeface="ＭＳ Ｐゴシック" charset="0"/>
              <a:cs typeface="ＭＳ Ｐゴシック" charset="0"/>
            </a:endParaRPr>
          </a:p>
        </p:txBody>
      </p:sp>
      <p:pic>
        <p:nvPicPr>
          <p:cNvPr id="9" name="Picture 8">
            <a:extLst>
              <a:ext uri="{FF2B5EF4-FFF2-40B4-BE49-F238E27FC236}">
                <a16:creationId xmlns:a16="http://schemas.microsoft.com/office/drawing/2014/main" id="{2135F8C7-7DA4-E641-8023-BA67E7D734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3509310949"/>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9187507(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0"/>
            <a:ext cx="5265420" cy="6858000"/>
          </a:xfrm>
          <a:prstGeom prst="rect">
            <a:avLst/>
          </a:prstGeom>
        </p:spPr>
      </p:pic>
      <p:sp>
        <p:nvSpPr>
          <p:cNvPr id="2" name="Subtitle 1"/>
          <p:cNvSpPr>
            <a:spLocks noGrp="1"/>
          </p:cNvSpPr>
          <p:nvPr>
            <p:ph type="subTitle" idx="1"/>
          </p:nvPr>
        </p:nvSpPr>
        <p:spPr>
          <a:xfrm>
            <a:off x="6156962" y="1634525"/>
            <a:ext cx="5183999" cy="4579825"/>
          </a:xfrm>
        </p:spPr>
        <p:txBody>
          <a:bodyPr>
            <a:noAutofit/>
          </a:bodyPr>
          <a:lstStyle/>
          <a:p>
            <a:pPr>
              <a:buFont typeface="Arial" panose="020B0604020202020204" pitchFamily="34" charset="0"/>
              <a:buChar char="•"/>
            </a:pPr>
            <a:r>
              <a:rPr lang="es-ES" sz="2000" dirty="0">
                <a:solidFill>
                  <a:srgbClr val="000000"/>
                </a:solidFill>
                <a:latin typeface="Times New Roman" panose="02020603050405020304" pitchFamily="18" charset="0"/>
              </a:rPr>
              <a:t>Pagar viejas deudas</a:t>
            </a:r>
          </a:p>
          <a:p>
            <a:r>
              <a:rPr lang="es-ES" sz="2000" b="1" i="1" dirty="0" smtClean="0">
                <a:solidFill>
                  <a:srgbClr val="000000"/>
                </a:solidFill>
                <a:latin typeface="Times New Roman" panose="02020603050405020304" pitchFamily="18" charset="0"/>
              </a:rPr>
              <a:t>	- Arreglos </a:t>
            </a:r>
            <a:r>
              <a:rPr lang="es-ES" sz="2000" b="1" i="1" dirty="0">
                <a:solidFill>
                  <a:srgbClr val="000000"/>
                </a:solidFill>
                <a:latin typeface="Times New Roman" panose="02020603050405020304" pitchFamily="18" charset="0"/>
              </a:rPr>
              <a:t>de pago</a:t>
            </a:r>
            <a:endParaRPr lang="es-ES" sz="2000" b="1" dirty="0">
              <a:solidFill>
                <a:srgbClr val="000000"/>
              </a:solidFill>
              <a:latin typeface="Times New Roman" panose="02020603050405020304" pitchFamily="18" charset="0"/>
            </a:endParaRPr>
          </a:p>
          <a:p>
            <a:r>
              <a:rPr lang="es-ES" sz="2000" b="1" i="1" dirty="0" smtClean="0">
                <a:solidFill>
                  <a:srgbClr val="000000"/>
                </a:solidFill>
                <a:latin typeface="Times New Roman" panose="02020603050405020304" pitchFamily="18" charset="0"/>
              </a:rPr>
              <a:t>	- </a:t>
            </a:r>
            <a:r>
              <a:rPr lang="es-ES" sz="2000" b="1" i="1" dirty="0">
                <a:solidFill>
                  <a:srgbClr val="000000"/>
                </a:solidFill>
                <a:latin typeface="Times New Roman" panose="02020603050405020304" pitchFamily="18" charset="0"/>
              </a:rPr>
              <a:t>Asentamientos</a:t>
            </a:r>
            <a:endParaRPr lang="es-ES" sz="2000" b="1" dirty="0">
              <a:solidFill>
                <a:srgbClr val="000000"/>
              </a:solidFill>
              <a:latin typeface="Times New Roman" panose="02020603050405020304" pitchFamily="18" charset="0"/>
            </a:endParaRPr>
          </a:p>
          <a:p>
            <a:pPr>
              <a:buFont typeface="Arial" panose="020B0604020202020204" pitchFamily="34" charset="0"/>
              <a:buChar char="•"/>
            </a:pPr>
            <a:r>
              <a:rPr lang="es-ES" sz="2000" dirty="0">
                <a:solidFill>
                  <a:srgbClr val="000000"/>
                </a:solidFill>
                <a:latin typeface="Times New Roman" panose="02020603050405020304" pitchFamily="18" charset="0"/>
              </a:rPr>
              <a:t>Obtenga una tarjeta de crédito asegurada</a:t>
            </a:r>
          </a:p>
          <a:p>
            <a:pPr>
              <a:buFont typeface="Arial" panose="020B0604020202020204" pitchFamily="34" charset="0"/>
              <a:buChar char="•"/>
            </a:pPr>
            <a:r>
              <a:rPr lang="es-ES" sz="2000" dirty="0">
                <a:solidFill>
                  <a:srgbClr val="000000"/>
                </a:solidFill>
                <a:latin typeface="Times New Roman" panose="02020603050405020304" pitchFamily="18" charset="0"/>
              </a:rPr>
              <a:t>Obtener un codeudor para un préstamo o tarjeta de crédito</a:t>
            </a:r>
          </a:p>
          <a:p>
            <a:pPr>
              <a:buFont typeface="Arial" panose="020B0604020202020204" pitchFamily="34" charset="0"/>
              <a:buChar char="•"/>
            </a:pPr>
            <a:r>
              <a:rPr lang="es-ES" sz="2000" dirty="0">
                <a:solidFill>
                  <a:srgbClr val="000000"/>
                </a:solidFill>
                <a:latin typeface="Times New Roman" panose="02020603050405020304" pitchFamily="18" charset="0"/>
              </a:rPr>
              <a:t>Trabajar con un minorista</a:t>
            </a:r>
          </a:p>
          <a:p>
            <a:pPr>
              <a:buFont typeface="Arial" panose="020B0604020202020204" pitchFamily="34" charset="0"/>
              <a:buChar char="•"/>
            </a:pPr>
            <a:r>
              <a:rPr lang="es-ES" sz="2000" dirty="0">
                <a:solidFill>
                  <a:srgbClr val="000000"/>
                </a:solidFill>
                <a:latin typeface="Times New Roman" panose="02020603050405020304" pitchFamily="18" charset="0"/>
              </a:rPr>
              <a:t>Mantenga su informe crediticio preciso</a:t>
            </a:r>
            <a:endParaRPr lang="es-ES" sz="2000" b="0" i="0" dirty="0">
              <a:solidFill>
                <a:srgbClr val="000000"/>
              </a:solidFill>
              <a:effectLst/>
              <a:latin typeface="Times New Roman" panose="02020603050405020304" pitchFamily="18" charset="0"/>
            </a:endParaRPr>
          </a:p>
        </p:txBody>
      </p:sp>
      <p:sp>
        <p:nvSpPr>
          <p:cNvPr id="9" name="Title 8"/>
          <p:cNvSpPr>
            <a:spLocks noGrp="1"/>
          </p:cNvSpPr>
          <p:nvPr>
            <p:ph type="title"/>
          </p:nvPr>
        </p:nvSpPr>
        <p:spPr>
          <a:xfrm>
            <a:off x="6156962" y="241301"/>
            <a:ext cx="5656347" cy="1102357"/>
          </a:xfrm>
        </p:spPr>
        <p:txBody>
          <a:bodyPr>
            <a:normAutofit fontScale="90000"/>
          </a:bodyPr>
          <a:lstStyle/>
          <a:p>
            <a:r>
              <a:rPr lang="es-ES" sz="4000" b="1" dirty="0">
                <a:solidFill>
                  <a:srgbClr val="000000"/>
                </a:solidFill>
                <a:latin typeface="Times New Roman" panose="02020603050405020304" pitchFamily="18" charset="0"/>
              </a:rPr>
              <a:t>Establecimiento o restablecimiento de crédito</a:t>
            </a:r>
            <a:endParaRPr lang="es-ES" sz="4000" b="1" i="0" dirty="0">
              <a:solidFill>
                <a:srgbClr val="000000"/>
              </a:solidFill>
              <a:effectLst/>
              <a:latin typeface="Times New Roman" panose="02020603050405020304" pitchFamily="18" charset="0"/>
            </a:endParaRPr>
          </a:p>
        </p:txBody>
      </p:sp>
      <p:sp>
        <p:nvSpPr>
          <p:cNvPr id="4" name="TextBox 3"/>
          <p:cNvSpPr txBox="1"/>
          <p:nvPr/>
        </p:nvSpPr>
        <p:spPr>
          <a:xfrm>
            <a:off x="1691641" y="792480"/>
            <a:ext cx="184731" cy="424732"/>
          </a:xfrm>
          <a:prstGeom prst="rect">
            <a:avLst/>
          </a:prstGeom>
          <a:noFill/>
        </p:spPr>
        <p:txBody>
          <a:bodyPr wrap="none" rtlCol="0">
            <a:spAutoFit/>
          </a:bodyPr>
          <a:lstStyle/>
          <a:p>
            <a:endParaRPr lang="en-US" sz="2160" dirty="0"/>
          </a:p>
        </p:txBody>
      </p:sp>
      <p:pic>
        <p:nvPicPr>
          <p:cNvPr id="8" name="Picture 7">
            <a:extLst>
              <a:ext uri="{FF2B5EF4-FFF2-40B4-BE49-F238E27FC236}">
                <a16:creationId xmlns:a16="http://schemas.microsoft.com/office/drawing/2014/main" id="{86E22AE2-413B-3349-8AA6-6B7A043AA9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1898331464"/>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21"/>
          </p:nvPr>
        </p:nvSpPr>
        <p:spPr>
          <a:xfrm>
            <a:off x="765317" y="1690974"/>
            <a:ext cx="5183506" cy="4037226"/>
          </a:xfrm>
          <a:ln>
            <a:noFill/>
          </a:ln>
        </p:spPr>
        <p:style>
          <a:lnRef idx="2">
            <a:schemeClr val="dk1"/>
          </a:lnRef>
          <a:fillRef idx="1">
            <a:schemeClr val="lt1"/>
          </a:fillRef>
          <a:effectRef idx="0">
            <a:schemeClr val="dk1"/>
          </a:effectRef>
          <a:fontRef idx="minor">
            <a:schemeClr val="dk1"/>
          </a:fontRef>
        </p:style>
        <p:txBody>
          <a:bodyPr numCol="1" spcCol="269933">
            <a:noAutofit/>
          </a:bodyPr>
          <a:lstStyle/>
          <a:p>
            <a:pPr>
              <a:buFont typeface="Arial" panose="020B0604020202020204" pitchFamily="34" charset="0"/>
              <a:buChar char="•"/>
            </a:pPr>
            <a:r>
              <a:rPr lang="es-ES" sz="2000" dirty="0">
                <a:solidFill>
                  <a:srgbClr val="000000"/>
                </a:solidFill>
                <a:latin typeface="Times New Roman" panose="02020603050405020304" pitchFamily="18" charset="0"/>
              </a:rPr>
              <a:t>Las empresas afirman reparar el crédito por una tarifa alta</a:t>
            </a:r>
          </a:p>
          <a:p>
            <a:pPr>
              <a:buFont typeface="Arial" panose="020B0604020202020204" pitchFamily="34" charset="0"/>
              <a:buChar char="•"/>
            </a:pPr>
            <a:r>
              <a:rPr lang="es-ES" sz="2000" dirty="0">
                <a:solidFill>
                  <a:srgbClr val="000000"/>
                </a:solidFill>
                <a:latin typeface="Times New Roman" panose="02020603050405020304" pitchFamily="18" charset="0"/>
              </a:rPr>
              <a:t>En el mejor de los casos, cobrarle por algo que puede hacer gratis</a:t>
            </a:r>
          </a:p>
          <a:p>
            <a:pPr>
              <a:buFont typeface="Arial" panose="020B0604020202020204" pitchFamily="34" charset="0"/>
              <a:buChar char="•"/>
            </a:pPr>
            <a:r>
              <a:rPr lang="es-ES" sz="2000" dirty="0">
                <a:solidFill>
                  <a:srgbClr val="000000"/>
                </a:solidFill>
                <a:latin typeface="Times New Roman" panose="02020603050405020304" pitchFamily="18" charset="0"/>
              </a:rPr>
              <a:t>En el peor de los casos, usar tácticas deshonestas o ilegales</a:t>
            </a:r>
          </a:p>
          <a:p>
            <a:r>
              <a:rPr lang="es-ES" sz="2000" b="1" i="1" dirty="0">
                <a:solidFill>
                  <a:srgbClr val="000000"/>
                </a:solidFill>
                <a:latin typeface="Times New Roman" panose="02020603050405020304" pitchFamily="18" charset="0"/>
              </a:rPr>
              <a:t>- Inundación de burós de crédito con disputas</a:t>
            </a:r>
            <a:endParaRPr lang="es-ES" sz="2000" b="1" dirty="0">
              <a:solidFill>
                <a:srgbClr val="000000"/>
              </a:solidFill>
              <a:latin typeface="Times New Roman" panose="02020603050405020304" pitchFamily="18" charset="0"/>
            </a:endParaRPr>
          </a:p>
          <a:p>
            <a:r>
              <a:rPr lang="es-ES" sz="2000" b="1" i="1" dirty="0">
                <a:solidFill>
                  <a:srgbClr val="000000"/>
                </a:solidFill>
                <a:latin typeface="Times New Roman" panose="02020603050405020304" pitchFamily="18" charset="0"/>
              </a:rPr>
              <a:t>- Emitir nueva identidad</a:t>
            </a:r>
            <a:endParaRPr lang="es-ES" sz="2000" b="1" i="0" dirty="0">
              <a:solidFill>
                <a:srgbClr val="000000"/>
              </a:solidFill>
              <a:effectLst/>
              <a:latin typeface="Times New Roman" panose="02020603050405020304" pitchFamily="18" charset="0"/>
            </a:endParaRPr>
          </a:p>
        </p:txBody>
      </p:sp>
      <p:sp>
        <p:nvSpPr>
          <p:cNvPr id="3" name="Title 2"/>
          <p:cNvSpPr>
            <a:spLocks noGrp="1"/>
          </p:cNvSpPr>
          <p:nvPr>
            <p:ph type="title"/>
          </p:nvPr>
        </p:nvSpPr>
        <p:spPr>
          <a:xfrm>
            <a:off x="777450" y="161422"/>
            <a:ext cx="5244962" cy="1301778"/>
          </a:xfrm>
        </p:spPr>
        <p:txBody>
          <a:bodyPr/>
          <a:lstStyle/>
          <a:p>
            <a:r>
              <a:rPr lang="es-ES" b="1" dirty="0"/>
              <a:t>Cuidado con la reparación de crédito</a:t>
            </a:r>
          </a:p>
        </p:txBody>
      </p:sp>
      <p:pic>
        <p:nvPicPr>
          <p:cNvPr id="4" name="Picture 3" descr="46575492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5486400" cy="6858000"/>
          </a:xfrm>
          <a:prstGeom prst="rect">
            <a:avLst/>
          </a:prstGeom>
        </p:spPr>
      </p:pic>
      <p:pic>
        <p:nvPicPr>
          <p:cNvPr id="7" name="Picture 6">
            <a:extLst>
              <a:ext uri="{FF2B5EF4-FFF2-40B4-BE49-F238E27FC236}">
                <a16:creationId xmlns:a16="http://schemas.microsoft.com/office/drawing/2014/main" id="{8C0F8FE6-104A-EA40-9827-45E555D157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44424" y="6020629"/>
            <a:ext cx="1357222" cy="561739"/>
          </a:xfrm>
          <a:prstGeom prst="rect">
            <a:avLst/>
          </a:prstGeom>
        </p:spPr>
      </p:pic>
    </p:spTree>
    <p:extLst>
      <p:ext uri="{BB962C8B-B14F-4D97-AF65-F5344CB8AC3E}">
        <p14:creationId xmlns:p14="http://schemas.microsoft.com/office/powerpoint/2010/main" val="413441873"/>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425669"/>
            <a:ext cx="9144000" cy="1112393"/>
          </a:xfrm>
        </p:spPr>
        <p:txBody>
          <a:bodyPr>
            <a:normAutofit fontScale="90000"/>
          </a:bodyPr>
          <a:lstStyle/>
          <a:p>
            <a:r>
              <a:rPr lang="es-ES" dirty="0"/>
              <a:t>¿Cuáles son sus derechos crediticios?</a:t>
            </a:r>
            <a:endParaRPr lang="es-ES" i="0" dirty="0"/>
          </a:p>
        </p:txBody>
      </p:sp>
      <p:sp>
        <p:nvSpPr>
          <p:cNvPr id="6" name="Content Placeholder 2"/>
          <p:cNvSpPr txBox="1">
            <a:spLocks/>
          </p:cNvSpPr>
          <p:nvPr/>
        </p:nvSpPr>
        <p:spPr>
          <a:xfrm>
            <a:off x="2522483" y="1695717"/>
            <a:ext cx="8831317" cy="4481738"/>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800" dirty="0">
                <a:solidFill>
                  <a:srgbClr val="000000"/>
                </a:solidFill>
                <a:latin typeface="Times New Roman" panose="02020603050405020304" pitchFamily="18" charset="0"/>
              </a:rPr>
              <a:t>Se le permite un informe crediticio gratuito de cada agencia una vez al año en</a:t>
            </a:r>
            <a:r>
              <a:rPr lang="es-ES" sz="2800" dirty="0" smtClean="0">
                <a:solidFill>
                  <a:srgbClr val="000000"/>
                </a:solidFill>
                <a:latin typeface="Times New Roman" panose="02020603050405020304" pitchFamily="18" charset="0"/>
              </a:rPr>
              <a:t>:</a:t>
            </a:r>
          </a:p>
          <a:p>
            <a:pPr marL="0" indent="0">
              <a:buNone/>
            </a:pPr>
            <a:endParaRPr lang="es-ES" sz="2800" dirty="0">
              <a:solidFill>
                <a:srgbClr val="000000"/>
              </a:solidFill>
              <a:latin typeface="Times New Roman" panose="02020603050405020304" pitchFamily="18" charset="0"/>
            </a:endParaRPr>
          </a:p>
          <a:p>
            <a:pPr marL="457200" lvl="1" indent="0">
              <a:buNone/>
            </a:pPr>
            <a:r>
              <a:rPr lang="es-ES" sz="2800" dirty="0" smtClean="0">
                <a:solidFill>
                  <a:srgbClr val="000000"/>
                </a:solidFill>
                <a:latin typeface="Times New Roman" panose="02020603050405020304" pitchFamily="18" charset="0"/>
              </a:rPr>
              <a:t>		</a:t>
            </a:r>
            <a:r>
              <a:rPr lang="es-ES" sz="2800" dirty="0" smtClean="0">
                <a:solidFill>
                  <a:srgbClr val="000000"/>
                </a:solidFill>
                <a:latin typeface="Times New Roman" panose="02020603050405020304" pitchFamily="18" charset="0"/>
                <a:hlinkClick r:id="rId4"/>
              </a:rPr>
              <a:t>www.annualcreditreport.com</a:t>
            </a:r>
            <a:endParaRPr lang="es-ES" sz="2800" dirty="0" smtClean="0">
              <a:solidFill>
                <a:srgbClr val="000000"/>
              </a:solidFill>
              <a:latin typeface="Times New Roman" panose="02020603050405020304" pitchFamily="18" charset="0"/>
            </a:endParaRPr>
          </a:p>
          <a:p>
            <a:pPr marL="457200" lvl="1" indent="0">
              <a:buNone/>
            </a:pPr>
            <a:endParaRPr lang="es-ES" sz="2800" dirty="0">
              <a:solidFill>
                <a:srgbClr val="000000"/>
              </a:solidFill>
              <a:latin typeface="Times New Roman" panose="02020603050405020304" pitchFamily="18" charset="0"/>
            </a:endParaRPr>
          </a:p>
          <a:p>
            <a:pPr>
              <a:buFont typeface="Arial" panose="020B0604020202020204" pitchFamily="34" charset="0"/>
              <a:buChar char="•"/>
            </a:pPr>
            <a:r>
              <a:rPr lang="es-ES" sz="2800" dirty="0">
                <a:solidFill>
                  <a:srgbClr val="000000"/>
                </a:solidFill>
                <a:latin typeface="Times New Roman" panose="02020603050405020304" pitchFamily="18" charset="0"/>
              </a:rPr>
              <a:t>Si alterna entre </a:t>
            </a:r>
            <a:r>
              <a:rPr lang="es-ES" sz="2800" dirty="0" err="1">
                <a:solidFill>
                  <a:srgbClr val="000000"/>
                </a:solidFill>
                <a:latin typeface="Times New Roman" panose="02020603050405020304" pitchFamily="18" charset="0"/>
              </a:rPr>
              <a:t>Experian</a:t>
            </a:r>
            <a:r>
              <a:rPr lang="es-ES" sz="2800" dirty="0">
                <a:solidFill>
                  <a:srgbClr val="000000"/>
                </a:solidFill>
                <a:latin typeface="Times New Roman" panose="02020603050405020304" pitchFamily="18" charset="0"/>
              </a:rPr>
              <a:t>, </a:t>
            </a:r>
            <a:r>
              <a:rPr lang="es-ES" sz="2800" dirty="0" err="1">
                <a:solidFill>
                  <a:srgbClr val="000000"/>
                </a:solidFill>
                <a:latin typeface="Times New Roman" panose="02020603050405020304" pitchFamily="18" charset="0"/>
              </a:rPr>
              <a:t>Equifax</a:t>
            </a:r>
            <a:r>
              <a:rPr lang="es-ES" sz="2800" dirty="0">
                <a:solidFill>
                  <a:srgbClr val="000000"/>
                </a:solidFill>
                <a:latin typeface="Times New Roman" panose="02020603050405020304" pitchFamily="18" charset="0"/>
              </a:rPr>
              <a:t> y </a:t>
            </a:r>
            <a:r>
              <a:rPr lang="es-ES" sz="2800" dirty="0" err="1">
                <a:solidFill>
                  <a:srgbClr val="000000"/>
                </a:solidFill>
                <a:latin typeface="Times New Roman" panose="02020603050405020304" pitchFamily="18" charset="0"/>
              </a:rPr>
              <a:t>Transunion</a:t>
            </a:r>
            <a:r>
              <a:rPr lang="es-ES" sz="2800" dirty="0">
                <a:solidFill>
                  <a:srgbClr val="000000"/>
                </a:solidFill>
                <a:latin typeface="Times New Roman" panose="02020603050405020304" pitchFamily="18" charset="0"/>
              </a:rPr>
              <a:t>, puede obtener un informe crediticio gratuito cada cuatro meses</a:t>
            </a:r>
          </a:p>
          <a:p>
            <a:pPr>
              <a:buFont typeface="Arial" panose="020B0604020202020204" pitchFamily="34" charset="0"/>
              <a:buChar char="•"/>
            </a:pPr>
            <a:r>
              <a:rPr lang="es-ES" sz="2800" dirty="0">
                <a:solidFill>
                  <a:srgbClr val="000000"/>
                </a:solidFill>
                <a:latin typeface="Times New Roman" panose="02020603050405020304" pitchFamily="18" charset="0"/>
              </a:rPr>
              <a:t>Verificar su propio crédito no reducir su puntaje</a:t>
            </a:r>
          </a:p>
          <a:p>
            <a:pPr>
              <a:buFont typeface="Arial" panose="020B0604020202020204" pitchFamily="34" charset="0"/>
              <a:buChar char="•"/>
            </a:pPr>
            <a:r>
              <a:rPr lang="es-ES" sz="2800" dirty="0">
                <a:solidFill>
                  <a:srgbClr val="000000"/>
                </a:solidFill>
                <a:latin typeface="Times New Roman" panose="02020603050405020304" pitchFamily="18" charset="0"/>
              </a:rPr>
              <a:t>¿A qué edad debería obtener un informe crediticio?</a:t>
            </a:r>
          </a:p>
          <a:p>
            <a:pPr marL="457200" lvl="1" indent="0">
              <a:buNone/>
            </a:pPr>
            <a:endParaRPr lang="en-US" dirty="0" smtClean="0"/>
          </a:p>
          <a:p>
            <a:pPr marL="457200" lvl="1"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02806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425669"/>
            <a:ext cx="9144000" cy="1112393"/>
          </a:xfrm>
        </p:spPr>
        <p:txBody>
          <a:bodyPr>
            <a:normAutofit fontScale="90000"/>
          </a:bodyPr>
          <a:lstStyle/>
          <a:p>
            <a:r>
              <a:rPr lang="es-ES" dirty="0"/>
              <a:t>¿Qué pasa si su crédito es incorrecto?</a:t>
            </a:r>
            <a:endParaRPr lang="es-ES" i="0" dirty="0"/>
          </a:p>
        </p:txBody>
      </p:sp>
      <p:sp>
        <p:nvSpPr>
          <p:cNvPr id="6" name="Content Placeholder 2"/>
          <p:cNvSpPr txBox="1">
            <a:spLocks/>
          </p:cNvSpPr>
          <p:nvPr/>
        </p:nvSpPr>
        <p:spPr>
          <a:xfrm>
            <a:off x="2522483" y="1538062"/>
            <a:ext cx="8831317" cy="4639393"/>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i="1" dirty="0">
                <a:solidFill>
                  <a:srgbClr val="000000"/>
                </a:solidFill>
                <a:latin typeface="Times New Roman" panose="02020603050405020304" pitchFamily="18" charset="0"/>
              </a:rPr>
              <a:t>La ley requiere que las agencias de informes crediticios proporcionen información sobre su historial crediticio de manera correcta, completa y confidencial. Si un error, siga los siguientes pasos para encontrar:</a:t>
            </a:r>
            <a:endParaRPr lang="es-ES" sz="2400" dirty="0">
              <a:solidFill>
                <a:srgbClr val="000000"/>
              </a:solidFill>
              <a:latin typeface="Times New Roman" panose="02020603050405020304" pitchFamily="18" charset="0"/>
            </a:endParaRPr>
          </a:p>
          <a:p>
            <a:pPr>
              <a:buFont typeface="Arial" panose="020B0604020202020204" pitchFamily="34" charset="0"/>
              <a:buChar char="•"/>
            </a:pPr>
            <a:r>
              <a:rPr lang="es-ES" sz="2400" dirty="0">
                <a:solidFill>
                  <a:srgbClr val="000000"/>
                </a:solidFill>
                <a:latin typeface="Times New Roman" panose="02020603050405020304" pitchFamily="18" charset="0"/>
              </a:rPr>
              <a:t>Póngase en contacto con el acreedor informante Y las tres agencias informantes (</a:t>
            </a:r>
            <a:r>
              <a:rPr lang="es-ES" sz="2400" dirty="0" err="1">
                <a:solidFill>
                  <a:srgbClr val="000000"/>
                </a:solidFill>
                <a:latin typeface="Times New Roman" panose="02020603050405020304" pitchFamily="18" charset="0"/>
              </a:rPr>
              <a:t>Experian</a:t>
            </a:r>
            <a:r>
              <a:rPr lang="es-ES" sz="2400" dirty="0">
                <a:solidFill>
                  <a:srgbClr val="000000"/>
                </a:solidFill>
                <a:latin typeface="Times New Roman" panose="02020603050405020304" pitchFamily="18" charset="0"/>
              </a:rPr>
              <a:t>, </a:t>
            </a:r>
            <a:r>
              <a:rPr lang="es-ES" sz="2400" dirty="0" err="1">
                <a:solidFill>
                  <a:srgbClr val="000000"/>
                </a:solidFill>
                <a:latin typeface="Times New Roman" panose="02020603050405020304" pitchFamily="18" charset="0"/>
              </a:rPr>
              <a:t>Equifax</a:t>
            </a:r>
            <a:r>
              <a:rPr lang="es-ES" sz="2400" dirty="0">
                <a:solidFill>
                  <a:srgbClr val="000000"/>
                </a:solidFill>
                <a:latin typeface="Times New Roman" panose="02020603050405020304" pitchFamily="18" charset="0"/>
              </a:rPr>
              <a:t> y </a:t>
            </a:r>
            <a:r>
              <a:rPr lang="es-ES" sz="2400" dirty="0" err="1">
                <a:solidFill>
                  <a:srgbClr val="000000"/>
                </a:solidFill>
                <a:latin typeface="Times New Roman" panose="02020603050405020304" pitchFamily="18" charset="0"/>
              </a:rPr>
              <a:t>Transunion</a:t>
            </a:r>
            <a:r>
              <a:rPr lang="es-ES" sz="2400" dirty="0">
                <a:solidFill>
                  <a:srgbClr val="000000"/>
                </a:solidFill>
                <a:latin typeface="Times New Roman" panose="02020603050405020304" pitchFamily="18" charset="0"/>
              </a:rPr>
              <a:t>)</a:t>
            </a:r>
          </a:p>
          <a:p>
            <a:pPr>
              <a:buFont typeface="Arial" panose="020B0604020202020204" pitchFamily="34" charset="0"/>
              <a:buChar char="•"/>
            </a:pPr>
            <a:r>
              <a:rPr lang="es-ES" sz="2400" dirty="0">
                <a:solidFill>
                  <a:srgbClr val="000000"/>
                </a:solidFill>
                <a:latin typeface="Times New Roman" panose="02020603050405020304" pitchFamily="18" charset="0"/>
              </a:rPr>
              <a:t>Sea paciente y actúe siempre de manera profesional</a:t>
            </a:r>
          </a:p>
          <a:p>
            <a:pPr>
              <a:buFont typeface="Arial" panose="020B0604020202020204" pitchFamily="34" charset="0"/>
              <a:buChar char="•"/>
            </a:pPr>
            <a:r>
              <a:rPr lang="es-ES" sz="2400" dirty="0">
                <a:solidFill>
                  <a:srgbClr val="000000"/>
                </a:solidFill>
                <a:latin typeface="Times New Roman" panose="02020603050405020304" pitchFamily="18" charset="0"/>
              </a:rPr>
              <a:t>Documente todo, anótelo como sucede y:</a:t>
            </a:r>
          </a:p>
          <a:p>
            <a:pPr marL="742950" lvl="1" indent="-285750">
              <a:buFont typeface="Arial" panose="020B0604020202020204" pitchFamily="34" charset="0"/>
              <a:buChar char="•"/>
            </a:pPr>
            <a:r>
              <a:rPr lang="es-ES" sz="2400" dirty="0">
                <a:solidFill>
                  <a:srgbClr val="000000"/>
                </a:solidFill>
                <a:latin typeface="Times New Roman" panose="02020603050405020304" pitchFamily="18" charset="0"/>
              </a:rPr>
              <a:t>Documente los nombres de todas las personas con las que habla, incluidos sus títulos.</a:t>
            </a:r>
          </a:p>
          <a:p>
            <a:pPr marL="742950" lvl="1" indent="-285750">
              <a:buFont typeface="Arial" panose="020B0604020202020204" pitchFamily="34" charset="0"/>
              <a:buChar char="•"/>
            </a:pPr>
            <a:r>
              <a:rPr lang="es-ES" sz="2400" dirty="0">
                <a:solidFill>
                  <a:srgbClr val="000000"/>
                </a:solidFill>
                <a:latin typeface="Times New Roman" panose="02020603050405020304" pitchFamily="18" charset="0"/>
              </a:rPr>
              <a:t>Anote fechas, horas, números de teléfono, montos en dólares, etc.</a:t>
            </a:r>
          </a:p>
          <a:p>
            <a:pPr marL="457200" lvl="1" indent="0">
              <a:buNone/>
            </a:pPr>
            <a:endParaRPr lang="en-US" sz="2400" dirty="0" smtClean="0"/>
          </a:p>
          <a:p>
            <a:pPr lvl="1"/>
            <a:endParaRPr lang="en-US" dirty="0" smtClean="0"/>
          </a:p>
          <a:p>
            <a:pPr marL="457200" lvl="1"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07023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Nadpis 20"/>
          <p:cNvSpPr>
            <a:spLocks noGrp="1"/>
          </p:cNvSpPr>
          <p:nvPr>
            <p:ph type="title"/>
          </p:nvPr>
        </p:nvSpPr>
        <p:spPr>
          <a:xfrm>
            <a:off x="1144909" y="701044"/>
            <a:ext cx="9248773" cy="508000"/>
          </a:xfrm>
        </p:spPr>
        <p:txBody>
          <a:bodyPr>
            <a:normAutofit fontScale="90000"/>
          </a:bodyPr>
          <a:lstStyle/>
          <a:p>
            <a:r>
              <a:rPr lang="es-ES" b="1" dirty="0"/>
              <a:t>¿Qué vas a hacer ahora?</a:t>
            </a:r>
          </a:p>
        </p:txBody>
      </p:sp>
      <p:sp>
        <p:nvSpPr>
          <p:cNvPr id="25" name="Zástupný symbol textu 24"/>
          <p:cNvSpPr>
            <a:spLocks noGrp="1"/>
          </p:cNvSpPr>
          <p:nvPr>
            <p:ph type="body" sz="quarter" idx="22"/>
          </p:nvPr>
        </p:nvSpPr>
        <p:spPr>
          <a:xfrm>
            <a:off x="1144270" y="2088595"/>
            <a:ext cx="2866921" cy="2652738"/>
          </a:xfrm>
        </p:spPr>
        <p:txBody>
          <a:bodyPr/>
          <a:lstStyle/>
          <a:p>
            <a:pPr>
              <a:defRPr/>
            </a:pPr>
            <a:r>
              <a:rPr lang="en-US" sz="2800" dirty="0" err="1">
                <a:solidFill>
                  <a:srgbClr val="000000"/>
                </a:solidFill>
                <a:latin typeface="Times New Roman" panose="02020603050405020304" pitchFamily="18" charset="0"/>
              </a:rPr>
              <a:t>Qué</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puedes</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hacer</a:t>
            </a:r>
            <a:r>
              <a:rPr lang="en-US" sz="2800" dirty="0">
                <a:solidFill>
                  <a:srgbClr val="000000"/>
                </a:solidFill>
                <a:latin typeface="Times New Roman" panose="02020603050405020304" pitchFamily="18" charset="0"/>
              </a:rPr>
              <a:t> hoy?</a:t>
            </a:r>
            <a:endParaRPr lang="en-US" sz="2640" dirty="0">
              <a:solidFill>
                <a:srgbClr val="003965"/>
              </a:solidFill>
              <a:latin typeface="Calibri"/>
              <a:cs typeface="Calibri"/>
            </a:endParaRPr>
          </a:p>
        </p:txBody>
      </p:sp>
      <p:sp>
        <p:nvSpPr>
          <p:cNvPr id="29" name="Zástupný symbol textu 28"/>
          <p:cNvSpPr>
            <a:spLocks noGrp="1"/>
          </p:cNvSpPr>
          <p:nvPr>
            <p:ph type="body" sz="quarter" idx="29"/>
          </p:nvPr>
        </p:nvSpPr>
        <p:spPr>
          <a:xfrm>
            <a:off x="4532326" y="2079852"/>
            <a:ext cx="3128730" cy="2661480"/>
          </a:xfrm>
        </p:spPr>
        <p:txBody>
          <a:bodyPr/>
          <a:lstStyle/>
          <a:p>
            <a:pPr algn="l"/>
            <a:r>
              <a:rPr lang="es-ES" sz="2800" dirty="0">
                <a:solidFill>
                  <a:srgbClr val="000000"/>
                </a:solidFill>
                <a:latin typeface="Times New Roman" panose="02020603050405020304" pitchFamily="18" charset="0"/>
              </a:rPr>
              <a:t>¿Qué puedes hacer en los próximos 3 meses?</a:t>
            </a:r>
            <a:endParaRPr lang="es-ES" sz="2800" b="0" i="0" dirty="0">
              <a:solidFill>
                <a:srgbClr val="000000"/>
              </a:solidFill>
              <a:effectLst/>
              <a:latin typeface="Times New Roman" panose="02020603050405020304" pitchFamily="18" charset="0"/>
            </a:endParaRPr>
          </a:p>
        </p:txBody>
      </p:sp>
      <p:sp>
        <p:nvSpPr>
          <p:cNvPr id="31" name="Zástupný symbol textu 30"/>
          <p:cNvSpPr>
            <a:spLocks noGrp="1"/>
          </p:cNvSpPr>
          <p:nvPr>
            <p:ph type="body" sz="quarter" idx="31"/>
          </p:nvPr>
        </p:nvSpPr>
        <p:spPr>
          <a:xfrm>
            <a:off x="8141328" y="2079850"/>
            <a:ext cx="3138672" cy="2661482"/>
          </a:xfrm>
        </p:spPr>
        <p:txBody>
          <a:bodyPr/>
          <a:lstStyle/>
          <a:p>
            <a:pPr algn="l"/>
            <a:r>
              <a:rPr lang="es-ES" sz="2800" dirty="0">
                <a:solidFill>
                  <a:srgbClr val="000000"/>
                </a:solidFill>
                <a:latin typeface="Times New Roman" panose="02020603050405020304" pitchFamily="18" charset="0"/>
              </a:rPr>
              <a:t>¿Qué puedes hacer este año?</a:t>
            </a:r>
          </a:p>
          <a:p>
            <a:pPr marL="0" indent="0">
              <a:buNone/>
              <a:defRPr/>
            </a:pPr>
            <a:endParaRPr lang="en-US" sz="2640" dirty="0">
              <a:solidFill>
                <a:srgbClr val="003965"/>
              </a:solidFill>
              <a:latin typeface="Calibri"/>
              <a:cs typeface="Calibri"/>
            </a:endParaRPr>
          </a:p>
        </p:txBody>
      </p:sp>
      <p:sp>
        <p:nvSpPr>
          <p:cNvPr id="68" name="Obdĺžnik 67"/>
          <p:cNvSpPr/>
          <p:nvPr/>
        </p:nvSpPr>
        <p:spPr>
          <a:xfrm>
            <a:off x="4531637" y="1979438"/>
            <a:ext cx="3129419" cy="94232"/>
          </a:xfrm>
          <a:prstGeom prst="rect">
            <a:avLst/>
          </a:prstGeom>
          <a:solidFill>
            <a:srgbClr val="00699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2" tIns="54850" rIns="109702" bIns="54850" rtlCol="0" anchor="ctr"/>
          <a:lstStyle/>
          <a:p>
            <a:pPr algn="ctr"/>
            <a:endParaRPr lang="en-US" sz="2880"/>
          </a:p>
        </p:txBody>
      </p:sp>
      <p:sp>
        <p:nvSpPr>
          <p:cNvPr id="69" name="Obdĺžnik 68"/>
          <p:cNvSpPr/>
          <p:nvPr/>
        </p:nvSpPr>
        <p:spPr>
          <a:xfrm>
            <a:off x="8141962" y="1979437"/>
            <a:ext cx="3138038" cy="90312"/>
          </a:xfrm>
          <a:prstGeom prst="rect">
            <a:avLst/>
          </a:prstGeom>
          <a:solidFill>
            <a:srgbClr val="00396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2" tIns="54850" rIns="109702" bIns="54850" rtlCol="0" anchor="ctr"/>
          <a:lstStyle/>
          <a:p>
            <a:pPr algn="ctr"/>
            <a:endParaRPr lang="en-US" sz="2880"/>
          </a:p>
        </p:txBody>
      </p:sp>
      <p:sp>
        <p:nvSpPr>
          <p:cNvPr id="72" name="Obdĺžnik 71"/>
          <p:cNvSpPr/>
          <p:nvPr/>
        </p:nvSpPr>
        <p:spPr>
          <a:xfrm>
            <a:off x="1144909" y="1988182"/>
            <a:ext cx="2866283" cy="90313"/>
          </a:xfrm>
          <a:prstGeom prst="rect">
            <a:avLst/>
          </a:prstGeom>
          <a:solidFill>
            <a:srgbClr val="54B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2" tIns="54850" rIns="109702" bIns="54850" rtlCol="0" anchor="ctr"/>
          <a:lstStyle/>
          <a:p>
            <a:pPr algn="ctr"/>
            <a:endParaRPr lang="en-US" sz="2880"/>
          </a:p>
        </p:txBody>
      </p:sp>
      <p:pic>
        <p:nvPicPr>
          <p:cNvPr id="11" name="Picture 10">
            <a:extLst>
              <a:ext uri="{FF2B5EF4-FFF2-40B4-BE49-F238E27FC236}">
                <a16:creationId xmlns:a16="http://schemas.microsoft.com/office/drawing/2014/main" id="{6CAF0695-71A4-C842-89FB-5073F4FD2A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280216237"/>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57751" y="518984"/>
            <a:ext cx="3941806" cy="5601533"/>
          </a:xfrm>
          <a:prstGeom prst="rect">
            <a:avLst/>
          </a:prstGeom>
          <a:noFill/>
        </p:spPr>
        <p:txBody>
          <a:bodyPr wrap="square" rtlCol="0">
            <a:spAutoFit/>
          </a:bodyPr>
          <a:lstStyle/>
          <a:p>
            <a:r>
              <a:rPr lang="es-ES" sz="3200" dirty="0">
                <a:solidFill>
                  <a:srgbClr val="000000"/>
                </a:solidFill>
                <a:latin typeface="Times New Roman" panose="02020603050405020304" pitchFamily="18" charset="0"/>
              </a:rPr>
              <a:t>Para familias SCCOE:</a:t>
            </a:r>
          </a:p>
          <a:p>
            <a:r>
              <a:rPr lang="es-ES" sz="2400" dirty="0" smtClean="0">
                <a:solidFill>
                  <a:srgbClr val="000000"/>
                </a:solidFill>
                <a:latin typeface="Times New Roman" panose="02020603050405020304" pitchFamily="18" charset="0"/>
              </a:rPr>
              <a:t> </a:t>
            </a:r>
          </a:p>
          <a:p>
            <a:pPr marL="342900" indent="-342900">
              <a:buFont typeface="Arial" panose="020B0604020202020204" pitchFamily="34" charset="0"/>
              <a:buChar char="•"/>
            </a:pPr>
            <a:r>
              <a:rPr lang="es-ES" sz="2200" dirty="0" smtClean="0">
                <a:solidFill>
                  <a:srgbClr val="000000"/>
                </a:solidFill>
                <a:latin typeface="Times New Roman" panose="02020603050405020304" pitchFamily="18" charset="0"/>
              </a:rPr>
              <a:t>$50 </a:t>
            </a:r>
            <a:r>
              <a:rPr lang="es-ES" sz="2200" dirty="0">
                <a:solidFill>
                  <a:srgbClr val="000000"/>
                </a:solidFill>
                <a:latin typeface="Times New Roman" panose="02020603050405020304" pitchFamily="18" charset="0"/>
              </a:rPr>
              <a:t>para iniciar una cuenta juvenil</a:t>
            </a:r>
          </a:p>
          <a:p>
            <a:pPr marL="342900" indent="-342900">
              <a:buFont typeface="Arial" panose="020B0604020202020204" pitchFamily="34" charset="0"/>
              <a:buChar char="•"/>
            </a:pPr>
            <a:r>
              <a:rPr lang="es-ES" sz="2200" dirty="0" smtClean="0">
                <a:solidFill>
                  <a:srgbClr val="000000"/>
                </a:solidFill>
                <a:latin typeface="Times New Roman" panose="02020603050405020304" pitchFamily="18" charset="0"/>
              </a:rPr>
              <a:t>5.00</a:t>
            </a:r>
            <a:r>
              <a:rPr lang="es-ES" sz="2200" dirty="0">
                <a:solidFill>
                  <a:srgbClr val="000000"/>
                </a:solidFill>
                <a:latin typeface="Times New Roman" panose="02020603050405020304" pitchFamily="18" charset="0"/>
              </a:rPr>
              <a:t>% APY sobre los primeros $ 2,500</a:t>
            </a:r>
          </a:p>
          <a:p>
            <a:pPr marL="342900" indent="-342900">
              <a:buFont typeface="Arial" panose="020B0604020202020204" pitchFamily="34" charset="0"/>
              <a:buChar char="•"/>
            </a:pPr>
            <a:r>
              <a:rPr lang="es-ES" sz="2200" dirty="0" smtClean="0">
                <a:solidFill>
                  <a:srgbClr val="000000"/>
                </a:solidFill>
                <a:latin typeface="Times New Roman" panose="02020603050405020304" pitchFamily="18" charset="0"/>
              </a:rPr>
              <a:t>Las </a:t>
            </a:r>
            <a:r>
              <a:rPr lang="es-ES" sz="2200" dirty="0">
                <a:solidFill>
                  <a:srgbClr val="000000"/>
                </a:solidFill>
                <a:latin typeface="Times New Roman" panose="02020603050405020304" pitchFamily="18" charset="0"/>
              </a:rPr>
              <a:t>membresías de asistentes adultos generan donaciones para el Programa de participación de padres</a:t>
            </a:r>
          </a:p>
          <a:p>
            <a:endParaRPr lang="es-ES" sz="2200" dirty="0" smtClean="0">
              <a:solidFill>
                <a:srgbClr val="000000"/>
              </a:solidFill>
              <a:latin typeface="Times New Roman" panose="02020603050405020304" pitchFamily="18" charset="0"/>
            </a:endParaRPr>
          </a:p>
          <a:p>
            <a:r>
              <a:rPr lang="es-ES" sz="2200" dirty="0" smtClean="0">
                <a:solidFill>
                  <a:srgbClr val="000000"/>
                </a:solidFill>
                <a:latin typeface="Times New Roman" panose="02020603050405020304" pitchFamily="18" charset="0"/>
              </a:rPr>
              <a:t>Código </a:t>
            </a:r>
            <a:r>
              <a:rPr lang="es-ES" sz="2200" dirty="0">
                <a:solidFill>
                  <a:srgbClr val="000000"/>
                </a:solidFill>
                <a:latin typeface="Times New Roman" panose="02020603050405020304" pitchFamily="18" charset="0"/>
              </a:rPr>
              <a:t>promocional </a:t>
            </a:r>
            <a:r>
              <a:rPr lang="es-ES" sz="2400" dirty="0">
                <a:solidFill>
                  <a:srgbClr val="000000"/>
                </a:solidFill>
                <a:latin typeface="Times New Roman" panose="02020603050405020304" pitchFamily="18" charset="0"/>
              </a:rPr>
              <a:t>de </a:t>
            </a:r>
            <a:r>
              <a:rPr lang="es-ES" sz="2400" dirty="0" smtClean="0">
                <a:solidFill>
                  <a:srgbClr val="000000"/>
                </a:solidFill>
                <a:latin typeface="Times New Roman" panose="02020603050405020304" pitchFamily="18" charset="0"/>
              </a:rPr>
              <a:t>referencia</a:t>
            </a:r>
          </a:p>
          <a:p>
            <a:endParaRPr lang="es-ES" sz="1200" dirty="0">
              <a:solidFill>
                <a:srgbClr val="000000"/>
              </a:solidFill>
              <a:latin typeface="Times New Roman" panose="02020603050405020304" pitchFamily="18" charset="0"/>
            </a:endParaRPr>
          </a:p>
          <a:p>
            <a:r>
              <a:rPr lang="es-ES" sz="3200" b="1" dirty="0" smtClean="0">
                <a:solidFill>
                  <a:srgbClr val="000000"/>
                </a:solidFill>
                <a:latin typeface="Times New Roman" panose="02020603050405020304" pitchFamily="18" charset="0"/>
              </a:rPr>
              <a:t>PARENTS2020</a:t>
            </a:r>
            <a:endParaRPr lang="es-ES" sz="3200" b="0" i="0" dirty="0">
              <a:solidFill>
                <a:srgbClr val="000000"/>
              </a:solidFill>
              <a:effectLst/>
              <a:latin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183799" y="0"/>
            <a:ext cx="5423755" cy="6858000"/>
          </a:xfrm>
          <a:prstGeom prst="rect">
            <a:avLst/>
          </a:prstGeom>
        </p:spPr>
      </p:pic>
    </p:spTree>
    <p:extLst>
      <p:ext uri="{BB962C8B-B14F-4D97-AF65-F5344CB8AC3E}">
        <p14:creationId xmlns:p14="http://schemas.microsoft.com/office/powerpoint/2010/main" val="297226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F4CA-E63B-D54A-A82E-F844B6D931CE}"/>
              </a:ext>
            </a:extLst>
          </p:cNvPr>
          <p:cNvSpPr>
            <a:spLocks noGrp="1"/>
          </p:cNvSpPr>
          <p:nvPr>
            <p:ph type="title"/>
          </p:nvPr>
        </p:nvSpPr>
        <p:spPr>
          <a:xfrm>
            <a:off x="700041" y="457520"/>
            <a:ext cx="8425105" cy="510536"/>
          </a:xfrm>
        </p:spPr>
        <p:txBody>
          <a:bodyPr>
            <a:normAutofit fontScale="90000"/>
          </a:bodyPr>
          <a:lstStyle/>
          <a:p>
            <a:r>
              <a:rPr lang="en-US" dirty="0" smtClean="0"/>
              <a:t>Financial Centers</a:t>
            </a:r>
            <a:endParaRPr lang="en-US" i="1" dirty="0"/>
          </a:p>
        </p:txBody>
      </p:sp>
      <p:sp>
        <p:nvSpPr>
          <p:cNvPr id="14" name="TextBox 13"/>
          <p:cNvSpPr txBox="1"/>
          <p:nvPr/>
        </p:nvSpPr>
        <p:spPr>
          <a:xfrm>
            <a:off x="3533657" y="2847520"/>
            <a:ext cx="4978992" cy="2862322"/>
          </a:xfrm>
          <a:prstGeom prst="rect">
            <a:avLst/>
          </a:prstGeom>
          <a:noFill/>
        </p:spPr>
        <p:txBody>
          <a:bodyPr wrap="none" rtlCol="0">
            <a:spAutoFit/>
          </a:bodyPr>
          <a:lstStyle/>
          <a:p>
            <a:pPr algn="ctr"/>
            <a:r>
              <a:rPr lang="en-US" sz="3600" dirty="0" err="1" smtClean="0">
                <a:solidFill>
                  <a:srgbClr val="009BD6"/>
                </a:solidFill>
              </a:rPr>
              <a:t>Curtner</a:t>
            </a:r>
            <a:r>
              <a:rPr lang="en-US" sz="3600" dirty="0" smtClean="0">
                <a:solidFill>
                  <a:srgbClr val="009BD6"/>
                </a:solidFill>
              </a:rPr>
              <a:t> Branch</a:t>
            </a:r>
          </a:p>
          <a:p>
            <a:pPr algn="ctr"/>
            <a:r>
              <a:rPr lang="en-US" sz="3600" b="1" dirty="0" smtClean="0"/>
              <a:t>Becky Sanchez</a:t>
            </a:r>
          </a:p>
          <a:p>
            <a:pPr algn="ctr"/>
            <a:r>
              <a:rPr lang="en-US" sz="3600" dirty="0" smtClean="0"/>
              <a:t>Financial Center Manager</a:t>
            </a:r>
          </a:p>
          <a:p>
            <a:pPr algn="ctr"/>
            <a:r>
              <a:rPr lang="en-US" sz="3600" smtClean="0"/>
              <a:t>bsanchez@excitecu.org</a:t>
            </a:r>
            <a:endParaRPr lang="en-US" sz="3600" dirty="0" smtClean="0"/>
          </a:p>
          <a:p>
            <a:pPr algn="ctr"/>
            <a:r>
              <a:rPr lang="en-US" sz="3600" dirty="0" smtClean="0"/>
              <a:t>(408) 979-5143</a:t>
            </a:r>
            <a:endParaRPr lang="en-US" sz="3600" dirty="0"/>
          </a:p>
        </p:txBody>
      </p:sp>
    </p:spTree>
    <p:extLst>
      <p:ext uri="{BB962C8B-B14F-4D97-AF65-F5344CB8AC3E}">
        <p14:creationId xmlns:p14="http://schemas.microsoft.com/office/powerpoint/2010/main" val="2132294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79051145.jpg"/>
          <p:cNvPicPr>
            <a:picLocks noChangeAspect="1"/>
          </p:cNvPicPr>
          <p:nvPr/>
        </p:nvPicPr>
        <p:blipFill rotWithShape="1">
          <a:blip r:embed="rId3" cstate="screen">
            <a:alphaModFix amt="24000"/>
            <a:extLst>
              <a:ext uri="{28A0092B-C50C-407E-A947-70E740481C1C}">
                <a14:useLocalDpi xmlns:a14="http://schemas.microsoft.com/office/drawing/2010/main"/>
              </a:ext>
            </a:extLst>
          </a:blip>
          <a:srcRect r="332" b="2"/>
          <a:stretch/>
        </p:blipFill>
        <p:spPr>
          <a:xfrm>
            <a:off x="609600" y="1"/>
            <a:ext cx="10972800" cy="6857999"/>
          </a:xfrm>
          <a:prstGeom prst="rect">
            <a:avLst/>
          </a:prstGeom>
        </p:spPr>
      </p:pic>
      <p:pic>
        <p:nvPicPr>
          <p:cNvPr id="5" name="Picture 4">
            <a:extLst>
              <a:ext uri="{FF2B5EF4-FFF2-40B4-BE49-F238E27FC236}">
                <a16:creationId xmlns:a16="http://schemas.microsoft.com/office/drawing/2014/main" id="{454DACB2-57B9-A94F-BA50-1BB6B1E4C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997" y="1282754"/>
            <a:ext cx="4503905" cy="951443"/>
          </a:xfrm>
          <a:prstGeom prst="rect">
            <a:avLst/>
          </a:prstGeom>
        </p:spPr>
      </p:pic>
      <p:sp>
        <p:nvSpPr>
          <p:cNvPr id="8" name="TextBox 7">
            <a:extLst>
              <a:ext uri="{FF2B5EF4-FFF2-40B4-BE49-F238E27FC236}">
                <a16:creationId xmlns:a16="http://schemas.microsoft.com/office/drawing/2014/main" id="{F324ABF7-7159-1C4D-960E-D0E02D695180}"/>
              </a:ext>
            </a:extLst>
          </p:cNvPr>
          <p:cNvSpPr txBox="1"/>
          <p:nvPr/>
        </p:nvSpPr>
        <p:spPr>
          <a:xfrm>
            <a:off x="1991431" y="2899121"/>
            <a:ext cx="8262042" cy="2511428"/>
          </a:xfrm>
          <a:prstGeom prst="rect">
            <a:avLst/>
          </a:prstGeom>
          <a:noFill/>
        </p:spPr>
        <p:txBody>
          <a:bodyPr wrap="square" lIns="109702" tIns="54850" rIns="109702" bIns="54850" rtlCol="0">
            <a:spAutoFit/>
          </a:bodyPr>
          <a:lstStyle/>
          <a:p>
            <a:pPr algn="ctr">
              <a:buFont typeface="Times" charset="0"/>
              <a:buNone/>
            </a:pPr>
            <a:r>
              <a:rPr lang="en-US" sz="1680" dirty="0">
                <a:solidFill>
                  <a:srgbClr val="003965"/>
                </a:solidFill>
                <a:latin typeface="Calibri" panose="020F0502020204030204" pitchFamily="34" charset="0"/>
                <a:cs typeface="Calibri" panose="020F0502020204030204" pitchFamily="34" charset="0"/>
              </a:rPr>
              <a:t>BALANCE is a financial education and counseling service. Services include money management counseling, debt repayment options, credit report review, and more.</a:t>
            </a:r>
          </a:p>
          <a:p>
            <a:pPr algn="ctr">
              <a:buFont typeface="Times" charset="0"/>
              <a:buNone/>
            </a:pPr>
            <a:endParaRPr lang="en-US" sz="1680" dirty="0">
              <a:solidFill>
                <a:srgbClr val="003965"/>
              </a:solidFill>
              <a:latin typeface="Calibri" panose="020F0502020204030204" pitchFamily="34" charset="0"/>
              <a:cs typeface="Calibri" panose="020F0502020204030204" pitchFamily="34" charset="0"/>
            </a:endParaRPr>
          </a:p>
          <a:p>
            <a:pPr algn="ctr">
              <a:buFont typeface="Times" charset="0"/>
              <a:buNone/>
            </a:pPr>
            <a:r>
              <a:rPr lang="en-US" sz="2160" b="1" dirty="0">
                <a:solidFill>
                  <a:srgbClr val="003965"/>
                </a:solidFill>
                <a:latin typeface="Calibri" panose="020F0502020204030204" pitchFamily="34" charset="0"/>
                <a:cs typeface="Calibri" panose="020F0502020204030204" pitchFamily="34" charset="0"/>
              </a:rPr>
              <a:t>Call toll-free 888.456.2227 or visit </a:t>
            </a:r>
            <a:r>
              <a:rPr lang="en-US" sz="2160" b="1" dirty="0" err="1">
                <a:solidFill>
                  <a:srgbClr val="003965"/>
                </a:solidFill>
                <a:latin typeface="Calibri" panose="020F0502020204030204" pitchFamily="34" charset="0"/>
                <a:cs typeface="Calibri" panose="020F0502020204030204" pitchFamily="34" charset="0"/>
              </a:rPr>
              <a:t>excitecu.balancepro.org</a:t>
            </a:r>
            <a:endParaRPr lang="en-US" sz="2160" b="1" dirty="0">
              <a:solidFill>
                <a:srgbClr val="003965"/>
              </a:solidFill>
              <a:latin typeface="Calibri" panose="020F0502020204030204" pitchFamily="34" charset="0"/>
              <a:cs typeface="Calibri" panose="020F0502020204030204" pitchFamily="34" charset="0"/>
            </a:endParaRPr>
          </a:p>
          <a:p>
            <a:pPr algn="ctr">
              <a:buFont typeface="Times" charset="0"/>
              <a:buNone/>
            </a:pPr>
            <a:endParaRPr lang="en-US" sz="2160" b="1" dirty="0">
              <a:solidFill>
                <a:srgbClr val="003965"/>
              </a:solidFill>
              <a:latin typeface="Calibri" panose="020F0502020204030204" pitchFamily="34" charset="0"/>
              <a:cs typeface="Calibri" panose="020F0502020204030204" pitchFamily="34" charset="0"/>
            </a:endParaRPr>
          </a:p>
          <a:p>
            <a:pPr algn="ctr"/>
            <a:r>
              <a:rPr lang="en-US" sz="1920" dirty="0" err="1">
                <a:solidFill>
                  <a:srgbClr val="003965"/>
                </a:solidFill>
                <a:latin typeface="Calibri" panose="020F0502020204030204" pitchFamily="34" charset="0"/>
                <a:cs typeface="Calibri" panose="020F0502020204030204" pitchFamily="34" charset="0"/>
              </a:rPr>
              <a:t>Facebook.com</a:t>
            </a:r>
            <a:r>
              <a:rPr lang="en-US" sz="1920" dirty="0">
                <a:solidFill>
                  <a:srgbClr val="003965"/>
                </a:solidFill>
                <a:latin typeface="Calibri" panose="020F0502020204030204" pitchFamily="34" charset="0"/>
                <a:cs typeface="Calibri" panose="020F0502020204030204" pitchFamily="34" charset="0"/>
              </a:rPr>
              <a:t>/</a:t>
            </a:r>
            <a:r>
              <a:rPr lang="en-US" sz="1920" dirty="0" err="1">
                <a:solidFill>
                  <a:srgbClr val="003965"/>
                </a:solidFill>
                <a:latin typeface="Calibri" panose="020F0502020204030204" pitchFamily="34" charset="0"/>
                <a:cs typeface="Calibri" panose="020F0502020204030204" pitchFamily="34" charset="0"/>
              </a:rPr>
              <a:t>BALANCEFinFit</a:t>
            </a:r>
            <a:r>
              <a:rPr lang="en-US" sz="1920" dirty="0">
                <a:solidFill>
                  <a:srgbClr val="003965"/>
                </a:solidFill>
                <a:latin typeface="Calibri" panose="020F0502020204030204" pitchFamily="34" charset="0"/>
                <a:cs typeface="Calibri" panose="020F0502020204030204" pitchFamily="34" charset="0"/>
              </a:rPr>
              <a:t>  |  </a:t>
            </a:r>
            <a:r>
              <a:rPr lang="en-US" sz="1920" dirty="0" err="1">
                <a:solidFill>
                  <a:srgbClr val="003965"/>
                </a:solidFill>
                <a:latin typeface="Calibri" panose="020F0502020204030204" pitchFamily="34" charset="0"/>
                <a:cs typeface="Calibri" panose="020F0502020204030204" pitchFamily="34" charset="0"/>
              </a:rPr>
              <a:t>Twitter.com</a:t>
            </a:r>
            <a:r>
              <a:rPr lang="en-US" sz="1920" dirty="0">
                <a:solidFill>
                  <a:srgbClr val="003965"/>
                </a:solidFill>
                <a:latin typeface="Calibri" panose="020F0502020204030204" pitchFamily="34" charset="0"/>
                <a:cs typeface="Calibri" panose="020F0502020204030204" pitchFamily="34" charset="0"/>
              </a:rPr>
              <a:t>/</a:t>
            </a:r>
            <a:r>
              <a:rPr lang="en-US" sz="1920" dirty="0" err="1">
                <a:solidFill>
                  <a:srgbClr val="003965"/>
                </a:solidFill>
                <a:latin typeface="Calibri" panose="020F0502020204030204" pitchFamily="34" charset="0"/>
                <a:cs typeface="Calibri" panose="020F0502020204030204" pitchFamily="34" charset="0"/>
              </a:rPr>
              <a:t>BAL_Pro</a:t>
            </a:r>
            <a:endParaRPr lang="en-US" sz="1920" dirty="0">
              <a:solidFill>
                <a:srgbClr val="003965"/>
              </a:solidFill>
              <a:latin typeface="Calibri" panose="020F0502020204030204" pitchFamily="34" charset="0"/>
              <a:cs typeface="Calibri" panose="020F0502020204030204" pitchFamily="34" charset="0"/>
            </a:endParaRPr>
          </a:p>
          <a:p>
            <a:pPr algn="ctr"/>
            <a:endParaRPr lang="en-US" sz="2160" dirty="0">
              <a:solidFill>
                <a:srgbClr val="003965"/>
              </a:solidFill>
              <a:latin typeface="Calibri" panose="020F0502020204030204" pitchFamily="34" charset="0"/>
              <a:cs typeface="Calibri" panose="020F0502020204030204" pitchFamily="34" charset="0"/>
            </a:endParaRPr>
          </a:p>
          <a:p>
            <a:pPr algn="ctr">
              <a:buFont typeface="Times" charset="0"/>
              <a:buNone/>
            </a:pPr>
            <a:endParaRPr lang="en-US" sz="2160" b="1" dirty="0">
              <a:solidFill>
                <a:srgbClr val="0039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7233531"/>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222469"/>
            <a:ext cx="9144000" cy="1112393"/>
          </a:xfrm>
        </p:spPr>
        <p:txBody>
          <a:bodyPr>
            <a:normAutofit fontScale="90000"/>
          </a:bodyPr>
          <a:lstStyle/>
          <a:p>
            <a:r>
              <a:rPr lang="es-ES" dirty="0">
                <a:solidFill>
                  <a:srgbClr val="000000"/>
                </a:solidFill>
                <a:latin typeface="Times New Roman" panose="02020603050405020304" pitchFamily="18" charset="0"/>
              </a:rPr>
              <a:t>¿Qué es una cooperativa de crédito?</a:t>
            </a:r>
            <a:endParaRPr lang="es-ES" i="0" dirty="0">
              <a:solidFill>
                <a:srgbClr val="000000"/>
              </a:solidFill>
              <a:latin typeface="Times New Roman" panose="02020603050405020304" pitchFamily="18" charset="0"/>
            </a:endParaRPr>
          </a:p>
        </p:txBody>
      </p:sp>
      <p:sp>
        <p:nvSpPr>
          <p:cNvPr id="6" name="Content Placeholder 2"/>
          <p:cNvSpPr txBox="1">
            <a:spLocks/>
          </p:cNvSpPr>
          <p:nvPr/>
        </p:nvSpPr>
        <p:spPr>
          <a:xfrm>
            <a:off x="2522483" y="1781094"/>
            <a:ext cx="8831317" cy="4481738"/>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s-ES" dirty="0">
                <a:solidFill>
                  <a:srgbClr val="000000"/>
                </a:solidFill>
                <a:latin typeface="Times New Roman" panose="02020603050405020304" pitchFamily="18" charset="0"/>
              </a:rPr>
              <a:t>Las Uniones de Crédito son organizaciones sin fines de lucro que existen para servir a sus miembros</a:t>
            </a:r>
          </a:p>
          <a:p>
            <a:pPr>
              <a:buFont typeface="Arial" panose="020B0604020202020204" pitchFamily="34" charset="0"/>
              <a:buChar char="•"/>
            </a:pPr>
            <a:r>
              <a:rPr lang="es-ES" dirty="0">
                <a:solidFill>
                  <a:srgbClr val="000000"/>
                </a:solidFill>
                <a:latin typeface="Times New Roman" panose="02020603050405020304" pitchFamily="18" charset="0"/>
              </a:rPr>
              <a:t>¿En qué se parecen los bancos?</a:t>
            </a:r>
          </a:p>
          <a:p>
            <a:pPr marL="742950" lvl="1" indent="-285750">
              <a:buFont typeface="Arial" panose="020B0604020202020204" pitchFamily="34" charset="0"/>
              <a:buChar char="•"/>
            </a:pPr>
            <a:r>
              <a:rPr lang="es-ES" dirty="0">
                <a:solidFill>
                  <a:srgbClr val="000000"/>
                </a:solidFill>
                <a:latin typeface="Times New Roman" panose="02020603050405020304" pitchFamily="18" charset="0"/>
              </a:rPr>
              <a:t>Las uniones de crédito aceptan depósitos, otorgan préstamos y brindan otros servicios financieros</a:t>
            </a:r>
          </a:p>
          <a:p>
            <a:pPr marL="742950" lvl="1" indent="-285750">
              <a:buFont typeface="Arial" panose="020B0604020202020204" pitchFamily="34" charset="0"/>
              <a:buChar char="•"/>
            </a:pPr>
            <a:r>
              <a:rPr lang="es-ES" dirty="0">
                <a:solidFill>
                  <a:srgbClr val="000000"/>
                </a:solidFill>
                <a:latin typeface="Times New Roman" panose="02020603050405020304" pitchFamily="18" charset="0"/>
              </a:rPr>
              <a:t>Las cooperativas de crédito tienen cajeros automáticos, así como banca móvil y para PC</a:t>
            </a:r>
          </a:p>
          <a:p>
            <a:pPr marL="742950" lvl="1" indent="-285750">
              <a:buFont typeface="Arial" panose="020B0604020202020204" pitchFamily="34" charset="0"/>
              <a:buChar char="•"/>
            </a:pPr>
            <a:r>
              <a:rPr lang="es-ES" dirty="0">
                <a:solidFill>
                  <a:srgbClr val="000000"/>
                </a:solidFill>
                <a:latin typeface="Times New Roman" panose="02020603050405020304" pitchFamily="18" charset="0"/>
              </a:rPr>
              <a:t>Los depósitos están asegurados por el gobierno federal</a:t>
            </a:r>
          </a:p>
          <a:p>
            <a:pPr>
              <a:buFont typeface="Arial" panose="020B0604020202020204" pitchFamily="34" charset="0"/>
              <a:buChar char="•"/>
            </a:pPr>
            <a:r>
              <a:rPr lang="es-ES" dirty="0">
                <a:solidFill>
                  <a:srgbClr val="000000"/>
                </a:solidFill>
                <a:latin typeface="Times New Roman" panose="02020603050405020304" pitchFamily="18" charset="0"/>
              </a:rPr>
              <a:t>¿Cómo no son como los bancos?</a:t>
            </a:r>
          </a:p>
          <a:p>
            <a:pPr marL="742950" lvl="1" indent="-285750">
              <a:buFont typeface="Arial" panose="020B0604020202020204" pitchFamily="34" charset="0"/>
              <a:buChar char="•"/>
            </a:pPr>
            <a:r>
              <a:rPr lang="es-ES" dirty="0">
                <a:solidFill>
                  <a:srgbClr val="000000"/>
                </a:solidFill>
                <a:latin typeface="Times New Roman" panose="02020603050405020304" pitchFamily="18" charset="0"/>
              </a:rPr>
              <a:t>En lugar de accionistas, son propiedad de sus miembros.</a:t>
            </a:r>
          </a:p>
          <a:p>
            <a:pPr marL="742950" lvl="1" indent="-285750">
              <a:buFont typeface="Arial" panose="020B0604020202020204" pitchFamily="34" charset="0"/>
              <a:buChar char="•"/>
            </a:pPr>
            <a:r>
              <a:rPr lang="es-ES" dirty="0">
                <a:solidFill>
                  <a:srgbClr val="000000"/>
                </a:solidFill>
                <a:latin typeface="Times New Roman" panose="02020603050405020304" pitchFamily="18" charset="0"/>
              </a:rPr>
              <a:t>Las ganancias regresan a los miembros con mejores tarifas y tarifas más bajas</a:t>
            </a:r>
          </a:p>
          <a:p>
            <a:pPr lvl="1"/>
            <a:endParaRPr lang="en-US" sz="2200" dirty="0" smtClean="0"/>
          </a:p>
          <a:p>
            <a:pPr marL="457200" lvl="1" indent="0">
              <a:buNone/>
            </a:pPr>
            <a:endParaRPr lang="en-US" sz="2400" dirty="0" smtClean="0"/>
          </a:p>
          <a:p>
            <a:pPr lvl="1"/>
            <a:endParaRPr lang="en-US" dirty="0" smtClean="0"/>
          </a:p>
          <a:p>
            <a:pPr marL="457200" lvl="1"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20616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425669"/>
            <a:ext cx="9144000" cy="1112393"/>
          </a:xfrm>
        </p:spPr>
        <p:txBody>
          <a:bodyPr>
            <a:normAutofit fontScale="90000"/>
          </a:bodyPr>
          <a:lstStyle/>
          <a:p>
            <a:r>
              <a:rPr lang="es-ES" dirty="0">
                <a:solidFill>
                  <a:srgbClr val="000000"/>
                </a:solidFill>
                <a:latin typeface="Times New Roman" panose="02020603050405020304" pitchFamily="18" charset="0"/>
              </a:rPr>
              <a:t>¿Quién es excite </a:t>
            </a:r>
            <a:r>
              <a:rPr lang="es-ES" dirty="0" err="1">
                <a:solidFill>
                  <a:srgbClr val="000000"/>
                </a:solidFill>
                <a:latin typeface="Times New Roman" panose="02020603050405020304" pitchFamily="18" charset="0"/>
              </a:rPr>
              <a:t>credit</a:t>
            </a:r>
            <a:r>
              <a:rPr lang="es-ES" dirty="0">
                <a:solidFill>
                  <a:srgbClr val="000000"/>
                </a:solidFill>
                <a:latin typeface="Times New Roman" panose="02020603050405020304" pitchFamily="18" charset="0"/>
              </a:rPr>
              <a:t> </a:t>
            </a:r>
            <a:r>
              <a:rPr lang="es-ES" dirty="0" err="1">
                <a:solidFill>
                  <a:srgbClr val="000000"/>
                </a:solidFill>
                <a:latin typeface="Times New Roman" panose="02020603050405020304" pitchFamily="18" charset="0"/>
              </a:rPr>
              <a:t>union</a:t>
            </a:r>
            <a:r>
              <a:rPr lang="es-ES" dirty="0">
                <a:solidFill>
                  <a:srgbClr val="000000"/>
                </a:solidFill>
                <a:latin typeface="Times New Roman" panose="02020603050405020304" pitchFamily="18" charset="0"/>
              </a:rPr>
              <a:t>?</a:t>
            </a:r>
            <a:endParaRPr lang="es-ES" i="0" dirty="0">
              <a:solidFill>
                <a:srgbClr val="000000"/>
              </a:solidFill>
              <a:latin typeface="Times New Roman" panose="02020603050405020304" pitchFamily="18" charset="0"/>
            </a:endParaRPr>
          </a:p>
        </p:txBody>
      </p:sp>
      <p:sp>
        <p:nvSpPr>
          <p:cNvPr id="6" name="Content Placeholder 2"/>
          <p:cNvSpPr txBox="1">
            <a:spLocks/>
          </p:cNvSpPr>
          <p:nvPr/>
        </p:nvSpPr>
        <p:spPr>
          <a:xfrm>
            <a:off x="2522483" y="1695717"/>
            <a:ext cx="8831317" cy="4481738"/>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s-ES" sz="2800" dirty="0">
                <a:solidFill>
                  <a:srgbClr val="000000"/>
                </a:solidFill>
                <a:latin typeface="Times New Roman" panose="02020603050405020304" pitchFamily="18" charset="0"/>
              </a:rPr>
              <a:t>Más de 60 años</a:t>
            </a:r>
          </a:p>
          <a:p>
            <a:pPr>
              <a:buFont typeface="Arial" panose="020B0604020202020204" pitchFamily="34" charset="0"/>
              <a:buChar char="•"/>
            </a:pPr>
            <a:r>
              <a:rPr lang="es-ES" sz="2800" dirty="0">
                <a:solidFill>
                  <a:srgbClr val="000000"/>
                </a:solidFill>
                <a:latin typeface="Times New Roman" panose="02020603050405020304" pitchFamily="18" charset="0"/>
              </a:rPr>
              <a:t>Más de 40.000 miembros</a:t>
            </a:r>
          </a:p>
          <a:p>
            <a:pPr>
              <a:buFont typeface="Arial" panose="020B0604020202020204" pitchFamily="34" charset="0"/>
              <a:buChar char="•"/>
            </a:pPr>
            <a:r>
              <a:rPr lang="es-ES" sz="2800" dirty="0">
                <a:solidFill>
                  <a:srgbClr val="000000"/>
                </a:solidFill>
                <a:latin typeface="Times New Roman" panose="02020603050405020304" pitchFamily="18" charset="0"/>
              </a:rPr>
              <a:t>Aproximadamente $ 600 millones en activos</a:t>
            </a:r>
          </a:p>
          <a:p>
            <a:pPr>
              <a:buFont typeface="Arial" panose="020B0604020202020204" pitchFamily="34" charset="0"/>
              <a:buChar char="•"/>
            </a:pPr>
            <a:r>
              <a:rPr lang="es-ES" sz="2800" dirty="0">
                <a:solidFill>
                  <a:srgbClr val="000000"/>
                </a:solidFill>
                <a:latin typeface="Times New Roman" panose="02020603050405020304" pitchFamily="18" charset="0"/>
              </a:rPr>
              <a:t>Cuentas regulares sin cuotas mensuales</a:t>
            </a:r>
          </a:p>
          <a:p>
            <a:pPr>
              <a:buFont typeface="Arial" panose="020B0604020202020204" pitchFamily="34" charset="0"/>
              <a:buChar char="•"/>
            </a:pPr>
            <a:r>
              <a:rPr lang="es-ES" sz="2800" dirty="0">
                <a:solidFill>
                  <a:srgbClr val="000000"/>
                </a:solidFill>
                <a:latin typeface="Times New Roman" panose="02020603050405020304" pitchFamily="18" charset="0"/>
              </a:rPr>
              <a:t>Programas únicos de ahorro para jóvenes</a:t>
            </a:r>
            <a:endParaRPr lang="es-ES" sz="2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525268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390260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0"/>
            <a:ext cx="5496076" cy="6858000"/>
          </a:xfrm>
          <a:prstGeom prst="rect">
            <a:avLst/>
          </a:prstGeom>
        </p:spPr>
      </p:pic>
      <p:sp>
        <p:nvSpPr>
          <p:cNvPr id="15" name="Content Placeholder 14"/>
          <p:cNvSpPr>
            <a:spLocks noGrp="1"/>
          </p:cNvSpPr>
          <p:nvPr>
            <p:ph type="body" sz="quarter" idx="21"/>
          </p:nvPr>
        </p:nvSpPr>
        <p:spPr>
          <a:xfrm>
            <a:off x="590368" y="1693337"/>
            <a:ext cx="5369767" cy="4546601"/>
          </a:xfrm>
          <a:noFill/>
          <a:ln>
            <a:noFill/>
          </a:ln>
        </p:spPr>
        <p:style>
          <a:lnRef idx="2">
            <a:schemeClr val="dk1"/>
          </a:lnRef>
          <a:fillRef idx="1">
            <a:schemeClr val="lt1"/>
          </a:fillRef>
          <a:effectRef idx="0">
            <a:schemeClr val="dk1"/>
          </a:effectRef>
          <a:fontRef idx="minor">
            <a:schemeClr val="dk1"/>
          </a:fontRef>
        </p:style>
        <p:txBody>
          <a:bodyPr numCol="1" spcCol="269933">
            <a:noAutofit/>
          </a:bodyPr>
          <a:lstStyle/>
          <a:p>
            <a:pPr>
              <a:buFont typeface="Arial" panose="020B0604020202020204" pitchFamily="34" charset="0"/>
              <a:buChar char="•"/>
            </a:pPr>
            <a:r>
              <a:rPr lang="es-ES" sz="2400" dirty="0">
                <a:solidFill>
                  <a:srgbClr val="000000"/>
                </a:solidFill>
                <a:latin typeface="Times New Roman" panose="02020603050405020304" pitchFamily="18" charset="0"/>
              </a:rPr>
              <a:t>Tres grandes oficinas de crédito</a:t>
            </a:r>
          </a:p>
          <a:p>
            <a:r>
              <a:rPr lang="es-ES" sz="2400" b="1" i="1" dirty="0">
                <a:solidFill>
                  <a:srgbClr val="000000"/>
                </a:solidFill>
                <a:latin typeface="Times New Roman" panose="02020603050405020304" pitchFamily="18" charset="0"/>
              </a:rPr>
              <a:t>- </a:t>
            </a:r>
            <a:r>
              <a:rPr lang="es-ES" sz="2400" b="1" i="1" dirty="0" err="1">
                <a:solidFill>
                  <a:srgbClr val="000000"/>
                </a:solidFill>
                <a:latin typeface="Times New Roman" panose="02020603050405020304" pitchFamily="18" charset="0"/>
              </a:rPr>
              <a:t>Equifax</a:t>
            </a:r>
            <a:r>
              <a:rPr lang="es-ES" sz="2400" b="1" i="1" dirty="0">
                <a:solidFill>
                  <a:srgbClr val="000000"/>
                </a:solidFill>
                <a:latin typeface="Times New Roman" panose="02020603050405020304" pitchFamily="18" charset="0"/>
              </a:rPr>
              <a:t>, </a:t>
            </a:r>
            <a:r>
              <a:rPr lang="es-ES" sz="2400" b="1" i="1" dirty="0" err="1">
                <a:solidFill>
                  <a:srgbClr val="000000"/>
                </a:solidFill>
                <a:latin typeface="Times New Roman" panose="02020603050405020304" pitchFamily="18" charset="0"/>
              </a:rPr>
              <a:t>Experian</a:t>
            </a:r>
            <a:r>
              <a:rPr lang="es-ES" sz="2400" b="1" i="1" dirty="0">
                <a:solidFill>
                  <a:srgbClr val="000000"/>
                </a:solidFill>
                <a:latin typeface="Times New Roman" panose="02020603050405020304" pitchFamily="18" charset="0"/>
              </a:rPr>
              <a:t> y </a:t>
            </a:r>
            <a:r>
              <a:rPr lang="es-ES" sz="2400" b="1" i="1" dirty="0" err="1">
                <a:solidFill>
                  <a:srgbClr val="000000"/>
                </a:solidFill>
                <a:latin typeface="Times New Roman" panose="02020603050405020304" pitchFamily="18" charset="0"/>
              </a:rPr>
              <a:t>TransUnion</a:t>
            </a:r>
            <a:endParaRPr lang="es-ES" sz="2400" b="1" dirty="0">
              <a:solidFill>
                <a:srgbClr val="000000"/>
              </a:solidFill>
              <a:latin typeface="Times New Roman" panose="02020603050405020304" pitchFamily="18" charset="0"/>
            </a:endParaRPr>
          </a:p>
          <a:p>
            <a:pPr>
              <a:buFont typeface="Arial" panose="020B0604020202020204" pitchFamily="34" charset="0"/>
              <a:buChar char="•"/>
            </a:pPr>
            <a:r>
              <a:rPr lang="es-ES" sz="2400" dirty="0">
                <a:solidFill>
                  <a:srgbClr val="000000"/>
                </a:solidFill>
                <a:latin typeface="Times New Roman" panose="02020603050405020304" pitchFamily="18" charset="0"/>
              </a:rPr>
              <a:t>Las oficinas compilan y reportan información</a:t>
            </a:r>
          </a:p>
          <a:p>
            <a:r>
              <a:rPr lang="es-ES" sz="2400" b="1" i="1" dirty="0">
                <a:solidFill>
                  <a:srgbClr val="000000"/>
                </a:solidFill>
                <a:latin typeface="Times New Roman" panose="02020603050405020304" pitchFamily="18" charset="0"/>
              </a:rPr>
              <a:t>- Historial de pagos, registros públicos, información personal, consultas</a:t>
            </a:r>
            <a:endParaRPr lang="es-ES" sz="2400" b="1" dirty="0">
              <a:solidFill>
                <a:srgbClr val="000000"/>
              </a:solidFill>
              <a:latin typeface="Times New Roman" panose="02020603050405020304" pitchFamily="18" charset="0"/>
            </a:endParaRPr>
          </a:p>
          <a:p>
            <a:pPr>
              <a:buFont typeface="Arial" panose="020B0604020202020204" pitchFamily="34" charset="0"/>
              <a:buChar char="•"/>
            </a:pPr>
            <a:r>
              <a:rPr lang="es-ES" sz="2400" dirty="0">
                <a:solidFill>
                  <a:srgbClr val="000000"/>
                </a:solidFill>
                <a:latin typeface="Times New Roman" panose="02020603050405020304" pitchFamily="18" charset="0"/>
              </a:rPr>
              <a:t>La información se utiliza para crédito y otras decisiones comerciales.</a:t>
            </a:r>
            <a:endParaRPr lang="es-ES" sz="2400" b="0" i="0" dirty="0">
              <a:solidFill>
                <a:srgbClr val="000000"/>
              </a:solidFill>
              <a:effectLst/>
              <a:latin typeface="Times New Roman" panose="02020603050405020304" pitchFamily="18" charset="0"/>
            </a:endParaRPr>
          </a:p>
        </p:txBody>
      </p:sp>
      <p:sp>
        <p:nvSpPr>
          <p:cNvPr id="3" name="Title 2"/>
          <p:cNvSpPr>
            <a:spLocks noGrp="1"/>
          </p:cNvSpPr>
          <p:nvPr>
            <p:ph type="title"/>
          </p:nvPr>
        </p:nvSpPr>
        <p:spPr>
          <a:xfrm>
            <a:off x="912013" y="702739"/>
            <a:ext cx="4438921" cy="990598"/>
          </a:xfrm>
        </p:spPr>
        <p:txBody>
          <a:bodyPr>
            <a:normAutofit fontScale="90000"/>
          </a:bodyPr>
          <a:lstStyle/>
          <a:p>
            <a:r>
              <a:rPr lang="en-US" sz="4000" b="1" dirty="0">
                <a:solidFill>
                  <a:srgbClr val="000000"/>
                </a:solidFill>
                <a:latin typeface="Times New Roman" panose="02020603050405020304" pitchFamily="18" charset="0"/>
              </a:rPr>
              <a:t>Su </a:t>
            </a:r>
            <a:r>
              <a:rPr lang="en-US" sz="4000" b="1" dirty="0" err="1">
                <a:solidFill>
                  <a:srgbClr val="000000"/>
                </a:solidFill>
                <a:latin typeface="Times New Roman" panose="02020603050405020304" pitchFamily="18" charset="0"/>
              </a:rPr>
              <a:t>informe</a:t>
            </a:r>
            <a:r>
              <a:rPr lang="en-US" sz="4000" b="1" dirty="0">
                <a:solidFill>
                  <a:srgbClr val="000000"/>
                </a:solidFill>
                <a:latin typeface="Times New Roman" panose="02020603050405020304" pitchFamily="18" charset="0"/>
              </a:rPr>
              <a:t> de </a:t>
            </a:r>
            <a:r>
              <a:rPr lang="en-US" sz="4000" b="1" dirty="0" err="1">
                <a:solidFill>
                  <a:srgbClr val="000000"/>
                </a:solidFill>
                <a:latin typeface="Times New Roman" panose="02020603050405020304" pitchFamily="18" charset="0"/>
              </a:rPr>
              <a:t>crédito</a:t>
            </a:r>
            <a:endParaRPr lang="en-US" sz="4000" b="1" i="0" dirty="0">
              <a:solidFill>
                <a:srgbClr val="000000"/>
              </a:solidFill>
              <a:effectLst/>
              <a:latin typeface="Times New Roman" panose="02020603050405020304" pitchFamily="18" charset="0"/>
            </a:endParaRPr>
          </a:p>
        </p:txBody>
      </p:sp>
      <p:pic>
        <p:nvPicPr>
          <p:cNvPr id="7" name="Picture 6">
            <a:extLst>
              <a:ext uri="{FF2B5EF4-FFF2-40B4-BE49-F238E27FC236}">
                <a16:creationId xmlns:a16="http://schemas.microsoft.com/office/drawing/2014/main" id="{17708C50-B9BA-A443-A173-1A9837EDF8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67049" y="6020629"/>
            <a:ext cx="1357222" cy="561739"/>
          </a:xfrm>
          <a:prstGeom prst="rect">
            <a:avLst/>
          </a:prstGeom>
        </p:spPr>
      </p:pic>
    </p:spTree>
    <p:extLst>
      <p:ext uri="{BB962C8B-B14F-4D97-AF65-F5344CB8AC3E}">
        <p14:creationId xmlns:p14="http://schemas.microsoft.com/office/powerpoint/2010/main" val="363973095"/>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spd="med">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AD82FE3-3DDB-2D42-BC85-CF895843CE52}"/>
              </a:ext>
            </a:extLst>
          </p:cNvPr>
          <p:cNvSpPr>
            <a:spLocks noGrp="1"/>
          </p:cNvSpPr>
          <p:nvPr>
            <p:ph type="body" sz="quarter" idx="14"/>
          </p:nvPr>
        </p:nvSpPr>
        <p:spPr>
          <a:xfrm>
            <a:off x="700041" y="968055"/>
            <a:ext cx="8170044" cy="463705"/>
          </a:xfrm>
        </p:spPr>
        <p:txBody>
          <a:bodyPr/>
          <a:lstStyle/>
          <a:p>
            <a:r>
              <a:rPr lang="en-US" dirty="0"/>
              <a:t>	</a:t>
            </a:r>
          </a:p>
        </p:txBody>
      </p:sp>
      <p:sp>
        <p:nvSpPr>
          <p:cNvPr id="2" name="Title 1">
            <a:extLst>
              <a:ext uri="{FF2B5EF4-FFF2-40B4-BE49-F238E27FC236}">
                <a16:creationId xmlns:a16="http://schemas.microsoft.com/office/drawing/2014/main" id="{ABE3F4CA-E63B-D54A-A82E-F844B6D931CE}"/>
              </a:ext>
            </a:extLst>
          </p:cNvPr>
          <p:cNvSpPr>
            <a:spLocks noGrp="1"/>
          </p:cNvSpPr>
          <p:nvPr>
            <p:ph type="title"/>
          </p:nvPr>
        </p:nvSpPr>
        <p:spPr>
          <a:xfrm>
            <a:off x="700041" y="457520"/>
            <a:ext cx="8425105" cy="510536"/>
          </a:xfrm>
        </p:spPr>
        <p:txBody>
          <a:bodyPr>
            <a:normAutofit fontScale="90000"/>
          </a:bodyPr>
          <a:lstStyle/>
          <a:p>
            <a:r>
              <a:rPr lang="es-ES" dirty="0">
                <a:latin typeface="Times New Roman" panose="02020603050405020304" pitchFamily="18" charset="0"/>
              </a:rPr>
              <a:t>¿Qué hay en su informe de crédito?</a:t>
            </a:r>
            <a:endParaRPr lang="es-ES" i="0" dirty="0">
              <a:latin typeface="Times New Roman" panose="02020603050405020304" pitchFamily="18" charset="0"/>
            </a:endParaRPr>
          </a:p>
        </p:txBody>
      </p:sp>
      <p:sp>
        <p:nvSpPr>
          <p:cNvPr id="5" name="TextBox 4"/>
          <p:cNvSpPr txBox="1"/>
          <p:nvPr/>
        </p:nvSpPr>
        <p:spPr>
          <a:xfrm>
            <a:off x="374073" y="1967345"/>
            <a:ext cx="3297382" cy="3962400"/>
          </a:xfrm>
          <a:prstGeom prst="rect">
            <a:avLst/>
          </a:prstGeom>
          <a:noFill/>
        </p:spPr>
        <p:txBody>
          <a:bodyPr wrap="square" rtlCol="0">
            <a:spAutoFit/>
          </a:bodyPr>
          <a:lstStyle/>
          <a:p>
            <a:endParaRPr lang="en-US" dirty="0"/>
          </a:p>
        </p:txBody>
      </p:sp>
      <p:sp>
        <p:nvSpPr>
          <p:cNvPr id="6" name="TextBox 5"/>
          <p:cNvSpPr txBox="1"/>
          <p:nvPr/>
        </p:nvSpPr>
        <p:spPr>
          <a:xfrm>
            <a:off x="519932" y="1967345"/>
            <a:ext cx="3297382" cy="3962400"/>
          </a:xfrm>
          <a:prstGeom prst="rect">
            <a:avLst/>
          </a:prstGeom>
          <a:noFill/>
        </p:spPr>
        <p:txBody>
          <a:bodyPr wrap="square" rtlCol="0">
            <a:spAutoFit/>
          </a:bodyPr>
          <a:lstStyle/>
          <a:p>
            <a:endParaRPr lang="en-US" dirty="0"/>
          </a:p>
        </p:txBody>
      </p:sp>
      <p:sp>
        <p:nvSpPr>
          <p:cNvPr id="7" name="TextBox 6"/>
          <p:cNvSpPr txBox="1"/>
          <p:nvPr/>
        </p:nvSpPr>
        <p:spPr>
          <a:xfrm>
            <a:off x="519932" y="1967345"/>
            <a:ext cx="3297382" cy="2862322"/>
          </a:xfrm>
          <a:prstGeom prst="rect">
            <a:avLst/>
          </a:prstGeom>
          <a:noFill/>
        </p:spPr>
        <p:txBody>
          <a:bodyPr wrap="square" rtlCol="0">
            <a:spAutoFit/>
          </a:bodyPr>
          <a:lstStyle/>
          <a:p>
            <a:r>
              <a:rPr lang="es-ES" b="1" dirty="0" err="1" smtClean="0">
                <a:solidFill>
                  <a:srgbClr val="000000"/>
                </a:solidFill>
                <a:latin typeface="Times New Roman" panose="02020603050405020304" pitchFamily="18" charset="0"/>
              </a:rPr>
              <a:t>Informacion</a:t>
            </a:r>
            <a:r>
              <a:rPr lang="es-ES" b="1" dirty="0" smtClean="0">
                <a:solidFill>
                  <a:srgbClr val="000000"/>
                </a:solidFill>
                <a:latin typeface="Times New Roman" panose="02020603050405020304" pitchFamily="18" charset="0"/>
              </a:rPr>
              <a:t> personal</a:t>
            </a:r>
          </a:p>
          <a:p>
            <a:endParaRPr lang="es-ES" dirty="0">
              <a:solidFill>
                <a:srgbClr val="000000"/>
              </a:solidFill>
              <a:latin typeface="Times New Roman" panose="02020603050405020304" pitchFamily="18" charset="0"/>
            </a:endParaRPr>
          </a:p>
          <a:p>
            <a:pPr>
              <a:buFont typeface="Arial" panose="020B0604020202020204" pitchFamily="34" charset="0"/>
              <a:buChar char="•"/>
            </a:pPr>
            <a:r>
              <a:rPr lang="es-ES" dirty="0">
                <a:solidFill>
                  <a:srgbClr val="000000"/>
                </a:solidFill>
                <a:latin typeface="Times New Roman" panose="02020603050405020304" pitchFamily="18" charset="0"/>
              </a:rPr>
              <a:t>Nombre</a:t>
            </a:r>
          </a:p>
          <a:p>
            <a:pPr>
              <a:buFont typeface="Arial" panose="020B0604020202020204" pitchFamily="34" charset="0"/>
              <a:buChar char="•"/>
            </a:pPr>
            <a:r>
              <a:rPr lang="es-ES" dirty="0">
                <a:solidFill>
                  <a:srgbClr val="000000"/>
                </a:solidFill>
                <a:latin typeface="Times New Roman" panose="02020603050405020304" pitchFamily="18" charset="0"/>
              </a:rPr>
              <a:t>Nombres anteriores</a:t>
            </a:r>
          </a:p>
          <a:p>
            <a:pPr>
              <a:buFont typeface="Arial" panose="020B0604020202020204" pitchFamily="34" charset="0"/>
              <a:buChar char="•"/>
            </a:pPr>
            <a:r>
              <a:rPr lang="es-ES" dirty="0" err="1">
                <a:solidFill>
                  <a:srgbClr val="000000"/>
                </a:solidFill>
                <a:latin typeface="Times New Roman" panose="02020603050405020304" pitchFamily="18" charset="0"/>
              </a:rPr>
              <a:t>Direccion</a:t>
            </a:r>
            <a:r>
              <a:rPr lang="es-ES" dirty="0">
                <a:solidFill>
                  <a:srgbClr val="000000"/>
                </a:solidFill>
                <a:latin typeface="Times New Roman" panose="02020603050405020304" pitchFamily="18" charset="0"/>
              </a:rPr>
              <a:t> actual</a:t>
            </a:r>
          </a:p>
          <a:p>
            <a:pPr>
              <a:buFont typeface="Arial" panose="020B0604020202020204" pitchFamily="34" charset="0"/>
              <a:buChar char="•"/>
            </a:pPr>
            <a:r>
              <a:rPr lang="es-ES" dirty="0">
                <a:solidFill>
                  <a:srgbClr val="000000"/>
                </a:solidFill>
                <a:latin typeface="Times New Roman" panose="02020603050405020304" pitchFamily="18" charset="0"/>
              </a:rPr>
              <a:t>Direcciones anteriores</a:t>
            </a:r>
          </a:p>
          <a:p>
            <a:pPr>
              <a:buFont typeface="Arial" panose="020B0604020202020204" pitchFamily="34" charset="0"/>
              <a:buChar char="•"/>
            </a:pPr>
            <a:r>
              <a:rPr lang="es-ES" dirty="0">
                <a:solidFill>
                  <a:srgbClr val="000000"/>
                </a:solidFill>
                <a:latin typeface="Times New Roman" panose="02020603050405020304" pitchFamily="18" charset="0"/>
              </a:rPr>
              <a:t>Número de seguridad social</a:t>
            </a:r>
          </a:p>
          <a:p>
            <a:pPr>
              <a:buFont typeface="Arial" panose="020B0604020202020204" pitchFamily="34" charset="0"/>
              <a:buChar char="•"/>
            </a:pPr>
            <a:r>
              <a:rPr lang="es-ES" dirty="0">
                <a:solidFill>
                  <a:srgbClr val="000000"/>
                </a:solidFill>
                <a:latin typeface="Times New Roman" panose="02020603050405020304" pitchFamily="18" charset="0"/>
              </a:rPr>
              <a:t>Fecha de nacimiento</a:t>
            </a:r>
          </a:p>
          <a:p>
            <a:pPr>
              <a:buFont typeface="Arial" panose="020B0604020202020204" pitchFamily="34" charset="0"/>
              <a:buChar char="•"/>
            </a:pPr>
            <a:r>
              <a:rPr lang="es-ES" dirty="0">
                <a:solidFill>
                  <a:srgbClr val="000000"/>
                </a:solidFill>
                <a:latin typeface="Times New Roman" panose="02020603050405020304" pitchFamily="18" charset="0"/>
              </a:rPr>
              <a:t>Empleador</a:t>
            </a:r>
          </a:p>
          <a:p>
            <a:pPr marL="285750" indent="-285750">
              <a:buFont typeface="Arial" panose="020B0604020202020204" pitchFamily="34" charset="0"/>
              <a:buChar char="•"/>
            </a:pPr>
            <a:endParaRPr lang="en-US" dirty="0" smtClean="0"/>
          </a:p>
        </p:txBody>
      </p:sp>
      <p:sp>
        <p:nvSpPr>
          <p:cNvPr id="9" name="TextBox 8"/>
          <p:cNvSpPr txBox="1"/>
          <p:nvPr/>
        </p:nvSpPr>
        <p:spPr>
          <a:xfrm>
            <a:off x="8701426" y="1967345"/>
            <a:ext cx="2957559" cy="3139321"/>
          </a:xfrm>
          <a:prstGeom prst="rect">
            <a:avLst/>
          </a:prstGeom>
          <a:noFill/>
        </p:spPr>
        <p:txBody>
          <a:bodyPr wrap="square" rtlCol="0">
            <a:spAutoFit/>
          </a:bodyPr>
          <a:lstStyle/>
          <a:p>
            <a:r>
              <a:rPr lang="en-US" b="1" dirty="0" err="1">
                <a:solidFill>
                  <a:srgbClr val="000000"/>
                </a:solidFill>
                <a:latin typeface="Times New Roman" panose="02020603050405020304" pitchFamily="18" charset="0"/>
              </a:rPr>
              <a:t>Consultas</a:t>
            </a:r>
            <a:r>
              <a:rPr lang="en-US" b="1" dirty="0">
                <a:solidFill>
                  <a:srgbClr val="000000"/>
                </a:solidFill>
                <a:latin typeface="Times New Roman" panose="02020603050405020304" pitchFamily="18" charset="0"/>
              </a:rPr>
              <a:t> de </a:t>
            </a:r>
            <a:r>
              <a:rPr lang="en-US" b="1" dirty="0" err="1" smtClean="0">
                <a:solidFill>
                  <a:srgbClr val="000000"/>
                </a:solidFill>
                <a:latin typeface="Times New Roman" panose="02020603050405020304" pitchFamily="18" charset="0"/>
              </a:rPr>
              <a:t>crédito</a:t>
            </a:r>
            <a:endParaRPr lang="en-US" b="1"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err="1">
                <a:solidFill>
                  <a:srgbClr val="000000"/>
                </a:solidFill>
                <a:latin typeface="Times New Roman" panose="02020603050405020304" pitchFamily="18" charset="0"/>
              </a:rPr>
              <a:t>Consultas</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blandas</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err="1">
                <a:solidFill>
                  <a:srgbClr val="000000"/>
                </a:solidFill>
                <a:latin typeface="Times New Roman" panose="02020603050405020304" pitchFamily="18" charset="0"/>
              </a:rPr>
              <a:t>Consultas</a:t>
            </a:r>
            <a:r>
              <a:rPr lang="en-US" dirty="0">
                <a:solidFill>
                  <a:srgbClr val="000000"/>
                </a:solidFill>
                <a:latin typeface="Times New Roman" panose="02020603050405020304" pitchFamily="18" charset="0"/>
              </a:rPr>
              <a:t> </a:t>
            </a:r>
            <a:r>
              <a:rPr lang="en-US" dirty="0" err="1" smtClean="0">
                <a:solidFill>
                  <a:srgbClr val="000000"/>
                </a:solidFill>
                <a:latin typeface="Times New Roman" panose="02020603050405020304" pitchFamily="18" charset="0"/>
              </a:rPr>
              <a:t>difíciles</a:t>
            </a:r>
            <a:endParaRPr lang="en-US" dirty="0" smtClean="0">
              <a:solidFill>
                <a:srgbClr val="000000"/>
              </a:solidFill>
              <a:latin typeface="Times New Roman" panose="02020603050405020304" pitchFamily="18" charset="0"/>
            </a:endParaRPr>
          </a:p>
          <a:p>
            <a:pPr>
              <a:buFont typeface="Arial" panose="020B0604020202020204" pitchFamily="34" charset="0"/>
              <a:buChar char="•"/>
            </a:pP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Registros</a:t>
            </a:r>
            <a:r>
              <a:rPr lang="en-US" b="1" dirty="0">
                <a:solidFill>
                  <a:srgbClr val="000000"/>
                </a:solidFill>
                <a:latin typeface="Times New Roman" panose="02020603050405020304" pitchFamily="18" charset="0"/>
              </a:rPr>
              <a:t> </a:t>
            </a:r>
            <a:r>
              <a:rPr lang="en-US" b="1" dirty="0" err="1" smtClean="0">
                <a:solidFill>
                  <a:srgbClr val="000000"/>
                </a:solidFill>
                <a:latin typeface="Times New Roman" panose="02020603050405020304" pitchFamily="18" charset="0"/>
              </a:rPr>
              <a:t>Públicos</a:t>
            </a:r>
            <a:endParaRPr lang="en-US" b="1"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err="1">
                <a:solidFill>
                  <a:srgbClr val="000000"/>
                </a:solidFill>
                <a:latin typeface="Times New Roman" panose="02020603050405020304" pitchFamily="18" charset="0"/>
              </a:rPr>
              <a:t>Quiebras</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err="1">
                <a:solidFill>
                  <a:srgbClr val="000000"/>
                </a:solidFill>
                <a:latin typeface="Times New Roman" panose="02020603050405020304" pitchFamily="18" charset="0"/>
              </a:rPr>
              <a:t>Colecciones</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Embargos</a:t>
            </a:r>
          </a:p>
          <a:p>
            <a:pPr>
              <a:buFont typeface="Arial" panose="020B0604020202020204" pitchFamily="34" charset="0"/>
              <a:buChar char="•"/>
            </a:pPr>
            <a:r>
              <a:rPr lang="en-US" dirty="0" err="1">
                <a:solidFill>
                  <a:srgbClr val="000000"/>
                </a:solidFill>
                <a:latin typeface="Times New Roman" panose="02020603050405020304" pitchFamily="18" charset="0"/>
              </a:rPr>
              <a:t>Ejecuciones</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hipotecarias</a:t>
            </a:r>
            <a:endParaRPr lang="en-US" b="0" i="0" dirty="0">
              <a:solidFill>
                <a:srgbClr val="000000"/>
              </a:solidFill>
              <a:effectLst/>
              <a:latin typeface="Times New Roman" panose="02020603050405020304" pitchFamily="18" charset="0"/>
            </a:endParaRPr>
          </a:p>
        </p:txBody>
      </p:sp>
      <p:sp>
        <p:nvSpPr>
          <p:cNvPr id="10" name="TextBox 9"/>
          <p:cNvSpPr txBox="1"/>
          <p:nvPr/>
        </p:nvSpPr>
        <p:spPr>
          <a:xfrm>
            <a:off x="4570847" y="1967345"/>
            <a:ext cx="3377046" cy="2585323"/>
          </a:xfrm>
          <a:prstGeom prst="rect">
            <a:avLst/>
          </a:prstGeom>
          <a:noFill/>
        </p:spPr>
        <p:txBody>
          <a:bodyPr wrap="square" rtlCol="0">
            <a:spAutoFit/>
          </a:bodyPr>
          <a:lstStyle/>
          <a:p>
            <a:r>
              <a:rPr lang="es-ES" b="1" dirty="0">
                <a:solidFill>
                  <a:srgbClr val="000000"/>
                </a:solidFill>
                <a:latin typeface="Times New Roman" panose="02020603050405020304" pitchFamily="18" charset="0"/>
              </a:rPr>
              <a:t>Cuentas de </a:t>
            </a:r>
            <a:r>
              <a:rPr lang="es-ES" b="1" dirty="0" smtClean="0">
                <a:solidFill>
                  <a:srgbClr val="000000"/>
                </a:solidFill>
                <a:latin typeface="Times New Roman" panose="02020603050405020304" pitchFamily="18" charset="0"/>
              </a:rPr>
              <a:t>crédito</a:t>
            </a:r>
          </a:p>
          <a:p>
            <a:endParaRPr lang="es-ES" dirty="0">
              <a:solidFill>
                <a:srgbClr val="000000"/>
              </a:solidFill>
              <a:latin typeface="Times New Roman" panose="02020603050405020304" pitchFamily="18" charset="0"/>
            </a:endParaRPr>
          </a:p>
          <a:p>
            <a:pPr>
              <a:buFont typeface="Arial" panose="020B0604020202020204" pitchFamily="34" charset="0"/>
              <a:buChar char="•"/>
            </a:pPr>
            <a:r>
              <a:rPr lang="es-ES" dirty="0">
                <a:solidFill>
                  <a:srgbClr val="000000"/>
                </a:solidFill>
                <a:latin typeface="Times New Roman" panose="02020603050405020304" pitchFamily="18" charset="0"/>
              </a:rPr>
              <a:t>La fecha en que se abrió la cuenta</a:t>
            </a:r>
          </a:p>
          <a:p>
            <a:pPr>
              <a:buFont typeface="Arial" panose="020B0604020202020204" pitchFamily="34" charset="0"/>
              <a:buChar char="•"/>
            </a:pPr>
            <a:r>
              <a:rPr lang="es-ES" dirty="0">
                <a:solidFill>
                  <a:srgbClr val="000000"/>
                </a:solidFill>
                <a:latin typeface="Times New Roman" panose="02020603050405020304" pitchFamily="18" charset="0"/>
              </a:rPr>
              <a:t>El tipo de crédito (renovable, a plazos, hipotecario)</a:t>
            </a:r>
          </a:p>
          <a:p>
            <a:pPr>
              <a:buFont typeface="Arial" panose="020B0604020202020204" pitchFamily="34" charset="0"/>
              <a:buChar char="•"/>
            </a:pPr>
            <a:r>
              <a:rPr lang="es-ES" dirty="0">
                <a:solidFill>
                  <a:srgbClr val="000000"/>
                </a:solidFill>
                <a:latin typeface="Times New Roman" panose="02020603050405020304" pitchFamily="18" charset="0"/>
              </a:rPr>
              <a:t>Tu límite de crédito</a:t>
            </a:r>
          </a:p>
          <a:p>
            <a:pPr>
              <a:buFont typeface="Arial" panose="020B0604020202020204" pitchFamily="34" charset="0"/>
              <a:buChar char="•"/>
            </a:pPr>
            <a:r>
              <a:rPr lang="es-ES" dirty="0">
                <a:solidFill>
                  <a:srgbClr val="000000"/>
                </a:solidFill>
                <a:latin typeface="Times New Roman" panose="02020603050405020304" pitchFamily="18" charset="0"/>
              </a:rPr>
              <a:t>Su saldo actual</a:t>
            </a:r>
          </a:p>
          <a:p>
            <a:pPr>
              <a:buFont typeface="Arial" panose="020B0604020202020204" pitchFamily="34" charset="0"/>
              <a:buChar char="•"/>
            </a:pPr>
            <a:r>
              <a:rPr lang="es-ES" dirty="0">
                <a:solidFill>
                  <a:srgbClr val="000000"/>
                </a:solidFill>
                <a:latin typeface="Times New Roman" panose="02020603050405020304" pitchFamily="18" charset="0"/>
              </a:rPr>
              <a:t>Con quien tienes la cuenta</a:t>
            </a:r>
          </a:p>
          <a:p>
            <a:pPr>
              <a:buFont typeface="Arial" panose="020B0604020202020204" pitchFamily="34" charset="0"/>
              <a:buChar char="•"/>
            </a:pPr>
            <a:r>
              <a:rPr lang="es-ES" dirty="0">
                <a:solidFill>
                  <a:srgbClr val="000000"/>
                </a:solidFill>
                <a:latin typeface="Times New Roman" panose="02020603050405020304" pitchFamily="18" charset="0"/>
              </a:rPr>
              <a:t>Tu historial de pagos</a:t>
            </a:r>
            <a:endParaRPr lang="es-E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1485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36855" y="1655739"/>
            <a:ext cx="5805943" cy="5199587"/>
          </a:xfrm>
        </p:spPr>
        <p:txBody>
          <a:bodyPr>
            <a:noAutofit/>
          </a:bodyPr>
          <a:lstStyle/>
          <a:p>
            <a:pPr>
              <a:buFont typeface="Arial" panose="020B0604020202020204" pitchFamily="34" charset="0"/>
              <a:buChar char="•"/>
            </a:pPr>
            <a:r>
              <a:rPr lang="es-ES" sz="2400" dirty="0">
                <a:solidFill>
                  <a:srgbClr val="000000"/>
                </a:solidFill>
                <a:latin typeface="Times New Roman" panose="02020603050405020304" pitchFamily="18" charset="0"/>
              </a:rPr>
              <a:t>Medida numérica de solvencia crediticia</a:t>
            </a:r>
          </a:p>
          <a:p>
            <a:pPr>
              <a:buFont typeface="Arial" panose="020B0604020202020204" pitchFamily="34" charset="0"/>
              <a:buChar char="•"/>
            </a:pPr>
            <a:r>
              <a:rPr lang="es-ES" sz="2400" dirty="0">
                <a:solidFill>
                  <a:srgbClr val="000000"/>
                </a:solidFill>
                <a:latin typeface="Times New Roman" panose="02020603050405020304" pitchFamily="18" charset="0"/>
              </a:rPr>
              <a:t>Basado en información del informe crediticio</a:t>
            </a:r>
          </a:p>
          <a:p>
            <a:pPr>
              <a:buFont typeface="Arial" panose="020B0604020202020204" pitchFamily="34" charset="0"/>
              <a:buChar char="•"/>
            </a:pPr>
            <a:r>
              <a:rPr lang="es-ES" sz="2400" dirty="0">
                <a:solidFill>
                  <a:srgbClr val="000000"/>
                </a:solidFill>
                <a:latin typeface="Times New Roman" panose="02020603050405020304" pitchFamily="18" charset="0"/>
              </a:rPr>
              <a:t>El informe de crédito rastrea la actividad crediticia</a:t>
            </a:r>
          </a:p>
          <a:p>
            <a:r>
              <a:rPr lang="es-ES" sz="2400" b="1" i="1" dirty="0">
                <a:solidFill>
                  <a:srgbClr val="000000"/>
                </a:solidFill>
                <a:latin typeface="Times New Roman" panose="02020603050405020304" pitchFamily="18" charset="0"/>
              </a:rPr>
              <a:t>- Compilado por tres oficinas: </a:t>
            </a:r>
            <a:r>
              <a:rPr lang="es-ES" sz="2400" b="1" i="1" dirty="0" err="1">
                <a:solidFill>
                  <a:srgbClr val="000000"/>
                </a:solidFill>
                <a:latin typeface="Times New Roman" panose="02020603050405020304" pitchFamily="18" charset="0"/>
              </a:rPr>
              <a:t>Equifax</a:t>
            </a:r>
            <a:r>
              <a:rPr lang="es-ES" sz="2400" b="1" i="1" dirty="0">
                <a:solidFill>
                  <a:srgbClr val="000000"/>
                </a:solidFill>
                <a:latin typeface="Times New Roman" panose="02020603050405020304" pitchFamily="18" charset="0"/>
              </a:rPr>
              <a:t>, </a:t>
            </a:r>
            <a:r>
              <a:rPr lang="es-ES" sz="2400" b="1" i="1" dirty="0" err="1">
                <a:solidFill>
                  <a:srgbClr val="000000"/>
                </a:solidFill>
                <a:latin typeface="Times New Roman" panose="02020603050405020304" pitchFamily="18" charset="0"/>
              </a:rPr>
              <a:t>Experian</a:t>
            </a:r>
            <a:r>
              <a:rPr lang="es-ES" sz="2400" b="1" i="1" dirty="0">
                <a:solidFill>
                  <a:srgbClr val="000000"/>
                </a:solidFill>
                <a:latin typeface="Times New Roman" panose="02020603050405020304" pitchFamily="18" charset="0"/>
              </a:rPr>
              <a:t>, </a:t>
            </a:r>
            <a:r>
              <a:rPr lang="es-ES" sz="2400" b="1" i="1" dirty="0" err="1">
                <a:solidFill>
                  <a:srgbClr val="000000"/>
                </a:solidFill>
                <a:latin typeface="Times New Roman" panose="02020603050405020304" pitchFamily="18" charset="0"/>
              </a:rPr>
              <a:t>TransUnion</a:t>
            </a:r>
            <a:endParaRPr lang="es-ES" sz="2400" b="1" dirty="0">
              <a:solidFill>
                <a:srgbClr val="000000"/>
              </a:solidFill>
              <a:latin typeface="Times New Roman" panose="02020603050405020304" pitchFamily="18" charset="0"/>
            </a:endParaRPr>
          </a:p>
          <a:p>
            <a:pPr>
              <a:buFont typeface="Arial" panose="020B0604020202020204" pitchFamily="34" charset="0"/>
              <a:buChar char="•"/>
            </a:pPr>
            <a:r>
              <a:rPr lang="es-ES" sz="2400" dirty="0">
                <a:solidFill>
                  <a:srgbClr val="000000"/>
                </a:solidFill>
                <a:latin typeface="Times New Roman" panose="02020603050405020304" pitchFamily="18" charset="0"/>
              </a:rPr>
              <a:t>Muchos acreedores solo miran la puntuación, no informan</a:t>
            </a:r>
          </a:p>
          <a:p>
            <a:pPr>
              <a:lnSpc>
                <a:spcPct val="100000"/>
              </a:lnSpc>
              <a:spcBef>
                <a:spcPts val="0"/>
              </a:spcBef>
              <a:spcAft>
                <a:spcPts val="720"/>
              </a:spcAft>
              <a:defRPr/>
            </a:pPr>
            <a:endParaRPr lang="en-US" sz="2880" dirty="0">
              <a:latin typeface="Calibri"/>
              <a:cs typeface="Calibri"/>
            </a:endParaRPr>
          </a:p>
          <a:p>
            <a:pPr>
              <a:lnSpc>
                <a:spcPct val="100000"/>
              </a:lnSpc>
              <a:spcBef>
                <a:spcPts val="0"/>
              </a:spcBef>
              <a:spcAft>
                <a:spcPts val="720"/>
              </a:spcAft>
              <a:defRPr/>
            </a:pPr>
            <a:endParaRPr lang="en-US" sz="2880" dirty="0">
              <a:latin typeface="Calibri"/>
              <a:cs typeface="Calibri"/>
            </a:endParaRPr>
          </a:p>
        </p:txBody>
      </p:sp>
      <p:sp>
        <p:nvSpPr>
          <p:cNvPr id="9" name="Title 8"/>
          <p:cNvSpPr>
            <a:spLocks noGrp="1"/>
          </p:cNvSpPr>
          <p:nvPr>
            <p:ph type="title"/>
          </p:nvPr>
        </p:nvSpPr>
        <p:spPr>
          <a:xfrm>
            <a:off x="5354847" y="280424"/>
            <a:ext cx="5337256" cy="1102357"/>
          </a:xfrm>
        </p:spPr>
        <p:txBody>
          <a:bodyPr>
            <a:normAutofit fontScale="90000"/>
          </a:bodyPr>
          <a:lstStyle/>
          <a:p>
            <a:r>
              <a:rPr lang="es-ES" sz="4000" b="1" dirty="0">
                <a:solidFill>
                  <a:srgbClr val="000000"/>
                </a:solidFill>
                <a:latin typeface="Times New Roman" panose="02020603050405020304" pitchFamily="18" charset="0"/>
              </a:rPr>
              <a:t>¿Qué es un puntaje de crédito?</a:t>
            </a:r>
            <a:endParaRPr lang="es-ES" sz="4000" b="1" i="0" dirty="0">
              <a:solidFill>
                <a:srgbClr val="000000"/>
              </a:solidFill>
              <a:effectLst/>
              <a:latin typeface="Times New Roman" panose="02020603050405020304" pitchFamily="18" charset="0"/>
            </a:endParaRPr>
          </a:p>
        </p:txBody>
      </p:sp>
      <p:sp>
        <p:nvSpPr>
          <p:cNvPr id="4" name="TextBox 3"/>
          <p:cNvSpPr txBox="1"/>
          <p:nvPr/>
        </p:nvSpPr>
        <p:spPr>
          <a:xfrm>
            <a:off x="1691641" y="792480"/>
            <a:ext cx="184731" cy="424732"/>
          </a:xfrm>
          <a:prstGeom prst="rect">
            <a:avLst/>
          </a:prstGeom>
          <a:noFill/>
        </p:spPr>
        <p:txBody>
          <a:bodyPr wrap="none" rtlCol="0">
            <a:spAutoFit/>
          </a:bodyPr>
          <a:lstStyle/>
          <a:p>
            <a:endParaRPr lang="en-US" sz="2160" dirty="0"/>
          </a:p>
        </p:txBody>
      </p:sp>
      <p:pic>
        <p:nvPicPr>
          <p:cNvPr id="3" name="Picture 2" descr="46040477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0"/>
            <a:ext cx="4410076" cy="6858000"/>
          </a:xfrm>
          <a:prstGeom prst="rect">
            <a:avLst/>
          </a:prstGeom>
        </p:spPr>
      </p:pic>
      <p:pic>
        <p:nvPicPr>
          <p:cNvPr id="8" name="Picture 7">
            <a:extLst>
              <a:ext uri="{FF2B5EF4-FFF2-40B4-BE49-F238E27FC236}">
                <a16:creationId xmlns:a16="http://schemas.microsoft.com/office/drawing/2014/main" id="{10CCD044-709B-504C-8B07-8C89806BC7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1072184350"/>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21"/>
          </p:nvPr>
        </p:nvSpPr>
        <p:spPr>
          <a:xfrm>
            <a:off x="911996" y="1685926"/>
            <a:ext cx="5183506" cy="4037226"/>
          </a:xfrm>
          <a:ln>
            <a:noFill/>
          </a:ln>
        </p:spPr>
        <p:style>
          <a:lnRef idx="2">
            <a:schemeClr val="dk1"/>
          </a:lnRef>
          <a:fillRef idx="1">
            <a:schemeClr val="lt1"/>
          </a:fillRef>
          <a:effectRef idx="0">
            <a:schemeClr val="dk1"/>
          </a:effectRef>
          <a:fontRef idx="minor">
            <a:schemeClr val="dk1"/>
          </a:fontRef>
        </p:style>
        <p:txBody>
          <a:bodyPr numCol="1" spcCol="269933">
            <a:noAutofit/>
          </a:bodyPr>
          <a:lstStyle/>
          <a:p>
            <a:pPr>
              <a:buFont typeface="Arial" panose="020B0604020202020204" pitchFamily="34" charset="0"/>
              <a:buChar char="•"/>
            </a:pPr>
            <a:r>
              <a:rPr lang="es-ES" sz="2400" dirty="0">
                <a:solidFill>
                  <a:srgbClr val="000000"/>
                </a:solidFill>
                <a:latin typeface="Times New Roman" panose="02020603050405020304" pitchFamily="18" charset="0"/>
              </a:rPr>
              <a:t>Modelo de puntuación más utilizado</a:t>
            </a:r>
          </a:p>
          <a:p>
            <a:pPr>
              <a:buFont typeface="Arial" panose="020B0604020202020204" pitchFamily="34" charset="0"/>
              <a:buChar char="•"/>
            </a:pPr>
            <a:r>
              <a:rPr lang="es-ES" sz="2400" dirty="0">
                <a:solidFill>
                  <a:srgbClr val="000000"/>
                </a:solidFill>
                <a:latin typeface="Times New Roman" panose="02020603050405020304" pitchFamily="18" charset="0"/>
              </a:rPr>
              <a:t>300–850</a:t>
            </a:r>
          </a:p>
          <a:p>
            <a:r>
              <a:rPr lang="es-ES" sz="2400" b="1" i="1" dirty="0">
                <a:solidFill>
                  <a:srgbClr val="000000"/>
                </a:solidFill>
                <a:latin typeface="Times New Roman" panose="02020603050405020304" pitchFamily="18" charset="0"/>
              </a:rPr>
              <a:t>- Cuanto más alto, mejor</a:t>
            </a:r>
            <a:endParaRPr lang="es-ES" sz="2400" b="1" dirty="0">
              <a:solidFill>
                <a:srgbClr val="000000"/>
              </a:solidFill>
              <a:latin typeface="Times New Roman" panose="02020603050405020304" pitchFamily="18" charset="0"/>
            </a:endParaRPr>
          </a:p>
          <a:p>
            <a:pPr>
              <a:buFont typeface="Arial" panose="020B0604020202020204" pitchFamily="34" charset="0"/>
              <a:buChar char="•"/>
            </a:pPr>
            <a:r>
              <a:rPr lang="es-ES" sz="2400" dirty="0">
                <a:solidFill>
                  <a:srgbClr val="000000"/>
                </a:solidFill>
                <a:latin typeface="Times New Roman" panose="02020603050405020304" pitchFamily="18" charset="0"/>
              </a:rPr>
              <a:t>Puntaje de cada oficina</a:t>
            </a:r>
          </a:p>
          <a:p>
            <a:r>
              <a:rPr lang="es-ES" sz="2400" b="1" i="1" dirty="0">
                <a:solidFill>
                  <a:srgbClr val="000000"/>
                </a:solidFill>
                <a:latin typeface="Times New Roman" panose="02020603050405020304" pitchFamily="18" charset="0"/>
              </a:rPr>
              <a:t>- El acreedor puede marcar los tres o solo uno</a:t>
            </a:r>
            <a:endParaRPr lang="es-ES" sz="2400" b="1" dirty="0">
              <a:solidFill>
                <a:srgbClr val="000000"/>
              </a:solidFill>
              <a:latin typeface="Times New Roman" panose="02020603050405020304" pitchFamily="18" charset="0"/>
            </a:endParaRPr>
          </a:p>
          <a:p>
            <a:pPr marL="411480" indent="-411480">
              <a:lnSpc>
                <a:spcPct val="100000"/>
              </a:lnSpc>
              <a:buFont typeface="Arial"/>
              <a:buChar char="•"/>
              <a:tabLst>
                <a:tab pos="140970" algn="l"/>
              </a:tabLst>
            </a:pPr>
            <a:endParaRPr lang="en-US" sz="2880" dirty="0">
              <a:latin typeface="Calibri" charset="0"/>
              <a:ea typeface="ＭＳ Ｐゴシック" charset="0"/>
              <a:cs typeface="ＭＳ Ｐゴシック" charset="0"/>
            </a:endParaRPr>
          </a:p>
        </p:txBody>
      </p:sp>
      <p:sp>
        <p:nvSpPr>
          <p:cNvPr id="3" name="Title 2"/>
          <p:cNvSpPr>
            <a:spLocks noGrp="1"/>
          </p:cNvSpPr>
          <p:nvPr>
            <p:ph type="title"/>
          </p:nvPr>
        </p:nvSpPr>
        <p:spPr>
          <a:xfrm>
            <a:off x="911996" y="454608"/>
            <a:ext cx="5244962" cy="1301778"/>
          </a:xfrm>
        </p:spPr>
        <p:txBody>
          <a:bodyPr/>
          <a:lstStyle/>
          <a:p>
            <a:r>
              <a:rPr lang="en-US" sz="4000" b="1" dirty="0" err="1">
                <a:solidFill>
                  <a:srgbClr val="000000"/>
                </a:solidFill>
                <a:latin typeface="Times New Roman" panose="02020603050405020304" pitchFamily="18" charset="0"/>
              </a:rPr>
              <a:t>Puntaje</a:t>
            </a:r>
            <a:r>
              <a:rPr lang="en-US" sz="4000" b="1" dirty="0">
                <a:solidFill>
                  <a:srgbClr val="000000"/>
                </a:solidFill>
                <a:latin typeface="Times New Roman" panose="02020603050405020304" pitchFamily="18" charset="0"/>
              </a:rPr>
              <a:t> FICO</a:t>
            </a:r>
            <a:endParaRPr lang="en-US" sz="4000" b="1" i="0" dirty="0">
              <a:solidFill>
                <a:srgbClr val="000000"/>
              </a:solidFill>
              <a:effectLst/>
              <a:latin typeface="Times New Roman" panose="02020603050405020304" pitchFamily="18" charset="0"/>
            </a:endParaRPr>
          </a:p>
        </p:txBody>
      </p:sp>
      <p:pic>
        <p:nvPicPr>
          <p:cNvPr id="4" name="Picture 3" descr="45625947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5486400" cy="6858000"/>
          </a:xfrm>
          <a:prstGeom prst="rect">
            <a:avLst/>
          </a:prstGeom>
        </p:spPr>
      </p:pic>
      <p:pic>
        <p:nvPicPr>
          <p:cNvPr id="7" name="Picture 6">
            <a:extLst>
              <a:ext uri="{FF2B5EF4-FFF2-40B4-BE49-F238E27FC236}">
                <a16:creationId xmlns:a16="http://schemas.microsoft.com/office/drawing/2014/main" id="{4C55438B-AC97-4C4B-8273-361DD90873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78361" y="6020629"/>
            <a:ext cx="1357222" cy="561739"/>
          </a:xfrm>
          <a:prstGeom prst="rect">
            <a:avLst/>
          </a:prstGeom>
        </p:spPr>
      </p:pic>
    </p:spTree>
    <p:extLst>
      <p:ext uri="{BB962C8B-B14F-4D97-AF65-F5344CB8AC3E}">
        <p14:creationId xmlns:p14="http://schemas.microsoft.com/office/powerpoint/2010/main" val="1552296"/>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21"/>
          </p:nvPr>
        </p:nvSpPr>
        <p:spPr>
          <a:xfrm>
            <a:off x="912499" y="1905000"/>
            <a:ext cx="5183506" cy="4546601"/>
          </a:xfrm>
          <a:ln>
            <a:noFill/>
          </a:ln>
        </p:spPr>
        <p:style>
          <a:lnRef idx="2">
            <a:schemeClr val="dk1"/>
          </a:lnRef>
          <a:fillRef idx="1">
            <a:schemeClr val="lt1"/>
          </a:fillRef>
          <a:effectRef idx="0">
            <a:schemeClr val="dk1"/>
          </a:effectRef>
          <a:fontRef idx="minor">
            <a:schemeClr val="dk1"/>
          </a:fontRef>
        </p:style>
        <p:txBody>
          <a:bodyPr numCol="1" spcCol="269933">
            <a:noAutofit/>
          </a:bodyPr>
          <a:lstStyle/>
          <a:p>
            <a:pPr>
              <a:buFont typeface="Arial" panose="020B0604020202020204" pitchFamily="34" charset="0"/>
              <a:buChar char="•"/>
            </a:pPr>
            <a:r>
              <a:rPr lang="es-ES" sz="2400" dirty="0">
                <a:solidFill>
                  <a:srgbClr val="000000"/>
                </a:solidFill>
                <a:latin typeface="Times New Roman" panose="02020603050405020304" pitchFamily="18" charset="0"/>
              </a:rPr>
              <a:t>Costo del crédito</a:t>
            </a:r>
          </a:p>
          <a:p>
            <a:r>
              <a:rPr lang="es-ES" sz="2400" b="1" i="1" dirty="0">
                <a:solidFill>
                  <a:srgbClr val="000000"/>
                </a:solidFill>
                <a:latin typeface="Times New Roman" panose="02020603050405020304" pitchFamily="18" charset="0"/>
              </a:rPr>
              <a:t> </a:t>
            </a:r>
            <a:r>
              <a:rPr lang="es-ES" sz="2400" b="1" i="1" dirty="0" smtClean="0">
                <a:solidFill>
                  <a:srgbClr val="000000"/>
                </a:solidFill>
                <a:latin typeface="Times New Roman" panose="02020603050405020304" pitchFamily="18" charset="0"/>
              </a:rPr>
              <a:t> - </a:t>
            </a:r>
            <a:r>
              <a:rPr lang="es-ES" sz="2400" b="1" i="1" dirty="0">
                <a:solidFill>
                  <a:srgbClr val="000000"/>
                </a:solidFill>
                <a:latin typeface="Times New Roman" panose="02020603050405020304" pitchFamily="18" charset="0"/>
              </a:rPr>
              <a:t>Préstamos para automóviles</a:t>
            </a:r>
            <a:endParaRPr lang="es-ES" sz="2400" b="1" dirty="0">
              <a:solidFill>
                <a:srgbClr val="000000"/>
              </a:solidFill>
              <a:latin typeface="Times New Roman" panose="02020603050405020304" pitchFamily="18" charset="0"/>
            </a:endParaRPr>
          </a:p>
          <a:p>
            <a:r>
              <a:rPr lang="es-ES" sz="2400" b="1" i="1" dirty="0" smtClean="0">
                <a:solidFill>
                  <a:srgbClr val="000000"/>
                </a:solidFill>
                <a:latin typeface="Times New Roman" panose="02020603050405020304" pitchFamily="18" charset="0"/>
              </a:rPr>
              <a:t>  - </a:t>
            </a:r>
            <a:r>
              <a:rPr lang="es-ES" sz="2400" b="1" i="1" dirty="0">
                <a:solidFill>
                  <a:srgbClr val="000000"/>
                </a:solidFill>
                <a:latin typeface="Times New Roman" panose="02020603050405020304" pitchFamily="18" charset="0"/>
              </a:rPr>
              <a:t>hipotecas</a:t>
            </a:r>
            <a:endParaRPr lang="es-ES" sz="2400" b="1" dirty="0">
              <a:solidFill>
                <a:srgbClr val="000000"/>
              </a:solidFill>
              <a:latin typeface="Times New Roman" panose="02020603050405020304" pitchFamily="18" charset="0"/>
            </a:endParaRPr>
          </a:p>
          <a:p>
            <a:r>
              <a:rPr lang="es-ES" sz="2400" b="1" i="1" dirty="0" smtClean="0">
                <a:solidFill>
                  <a:srgbClr val="000000"/>
                </a:solidFill>
                <a:latin typeface="Times New Roman" panose="02020603050405020304" pitchFamily="18" charset="0"/>
              </a:rPr>
              <a:t>  - </a:t>
            </a:r>
            <a:r>
              <a:rPr lang="es-ES" sz="2400" b="1" i="1" dirty="0">
                <a:solidFill>
                  <a:srgbClr val="000000"/>
                </a:solidFill>
                <a:latin typeface="Times New Roman" panose="02020603050405020304" pitchFamily="18" charset="0"/>
              </a:rPr>
              <a:t>Tarjetas de crédito</a:t>
            </a:r>
            <a:endParaRPr lang="es-ES" sz="2400" b="1" dirty="0">
              <a:solidFill>
                <a:srgbClr val="000000"/>
              </a:solidFill>
              <a:latin typeface="Times New Roman" panose="02020603050405020304" pitchFamily="18" charset="0"/>
            </a:endParaRPr>
          </a:p>
          <a:p>
            <a:r>
              <a:rPr lang="es-ES" sz="2400" b="1" i="1" dirty="0" smtClean="0">
                <a:solidFill>
                  <a:srgbClr val="000000"/>
                </a:solidFill>
                <a:latin typeface="Times New Roman" panose="02020603050405020304" pitchFamily="18" charset="0"/>
              </a:rPr>
              <a:t>  - </a:t>
            </a:r>
            <a:r>
              <a:rPr lang="es-ES" sz="2400" b="1" i="1" dirty="0">
                <a:solidFill>
                  <a:srgbClr val="000000"/>
                </a:solidFill>
                <a:latin typeface="Times New Roman" panose="02020603050405020304" pitchFamily="18" charset="0"/>
              </a:rPr>
              <a:t>Préstamos personales</a:t>
            </a:r>
            <a:endParaRPr lang="es-ES" sz="2400" b="1" dirty="0">
              <a:solidFill>
                <a:srgbClr val="000000"/>
              </a:solidFill>
              <a:latin typeface="Times New Roman" panose="02020603050405020304" pitchFamily="18" charset="0"/>
            </a:endParaRPr>
          </a:p>
          <a:p>
            <a:pPr>
              <a:buFont typeface="Arial" panose="020B0604020202020204" pitchFamily="34" charset="0"/>
              <a:buChar char="•"/>
            </a:pPr>
            <a:r>
              <a:rPr lang="es-ES" sz="2400" dirty="0">
                <a:solidFill>
                  <a:srgbClr val="000000"/>
                </a:solidFill>
                <a:latin typeface="Times New Roman" panose="02020603050405020304" pitchFamily="18" charset="0"/>
              </a:rPr>
              <a:t>Costos de seguro</a:t>
            </a:r>
          </a:p>
          <a:p>
            <a:pPr>
              <a:buFont typeface="Arial" panose="020B0604020202020204" pitchFamily="34" charset="0"/>
              <a:buChar char="•"/>
            </a:pPr>
            <a:r>
              <a:rPr lang="es-ES" sz="2400" dirty="0">
                <a:solidFill>
                  <a:srgbClr val="000000"/>
                </a:solidFill>
                <a:latin typeface="Times New Roman" panose="02020603050405020304" pitchFamily="18" charset="0"/>
              </a:rPr>
              <a:t>Oportunidades de empleo</a:t>
            </a:r>
          </a:p>
          <a:p>
            <a:pPr>
              <a:buFont typeface="Arial" panose="020B0604020202020204" pitchFamily="34" charset="0"/>
              <a:buChar char="•"/>
            </a:pPr>
            <a:r>
              <a:rPr lang="es-ES" sz="2400" dirty="0">
                <a:solidFill>
                  <a:srgbClr val="000000"/>
                </a:solidFill>
                <a:latin typeface="Times New Roman" panose="02020603050405020304" pitchFamily="18" charset="0"/>
              </a:rPr>
              <a:t>Opciones de alojamiento</a:t>
            </a:r>
            <a:endParaRPr lang="es-ES" sz="2400" b="0" i="0" dirty="0">
              <a:solidFill>
                <a:srgbClr val="000000"/>
              </a:solidFill>
              <a:effectLst/>
              <a:latin typeface="Times New Roman" panose="02020603050405020304" pitchFamily="18" charset="0"/>
            </a:endParaRPr>
          </a:p>
        </p:txBody>
      </p:sp>
      <p:sp>
        <p:nvSpPr>
          <p:cNvPr id="3" name="Title 2"/>
          <p:cNvSpPr>
            <a:spLocks noGrp="1"/>
          </p:cNvSpPr>
          <p:nvPr>
            <p:ph type="title"/>
          </p:nvPr>
        </p:nvSpPr>
        <p:spPr>
          <a:xfrm>
            <a:off x="912013" y="702739"/>
            <a:ext cx="4796060" cy="990598"/>
          </a:xfrm>
        </p:spPr>
        <p:txBody>
          <a:bodyPr>
            <a:normAutofit fontScale="90000"/>
          </a:bodyPr>
          <a:lstStyle/>
          <a:p>
            <a:r>
              <a:rPr lang="es-ES" sz="4000" b="1" dirty="0">
                <a:solidFill>
                  <a:srgbClr val="000000"/>
                </a:solidFill>
                <a:latin typeface="Times New Roman" panose="02020603050405020304" pitchFamily="18" charset="0"/>
              </a:rPr>
              <a:t>¿Por qué es importante un buen crédito?</a:t>
            </a:r>
            <a:endParaRPr lang="es-ES" sz="4000" b="1" i="0" dirty="0">
              <a:solidFill>
                <a:srgbClr val="000000"/>
              </a:solidFill>
              <a:effectLst/>
              <a:latin typeface="Times New Roman" panose="02020603050405020304" pitchFamily="18" charset="0"/>
            </a:endParaRPr>
          </a:p>
        </p:txBody>
      </p:sp>
      <p:sp>
        <p:nvSpPr>
          <p:cNvPr id="2" name="Slide Number Placeholder 1"/>
          <p:cNvSpPr>
            <a:spLocks noGrp="1"/>
          </p:cNvSpPr>
          <p:nvPr>
            <p:ph type="sldNum" sz="quarter" idx="4294967295"/>
          </p:nvPr>
        </p:nvSpPr>
        <p:spPr>
          <a:xfrm>
            <a:off x="10750869" y="283331"/>
            <a:ext cx="554354" cy="531496"/>
          </a:xfrm>
          <a:prstGeom prst="wedgeRectCallout">
            <a:avLst/>
          </a:prstGeom>
        </p:spPr>
        <p:txBody>
          <a:bodyPr/>
          <a:lstStyle/>
          <a:p>
            <a:pPr defTabSz="822940"/>
            <a:fld id="{77513DED-9F41-6D4C-AADB-00EAAC4B4386}" type="slidenum">
              <a:rPr lang="sk-SK" smtClean="0"/>
              <a:pPr defTabSz="822940"/>
              <a:t>8</a:t>
            </a:fld>
            <a:endParaRPr lang="sk-SK"/>
          </a:p>
        </p:txBody>
      </p:sp>
      <p:pic>
        <p:nvPicPr>
          <p:cNvPr id="4" name="Picture 3" descr="178637255.jpg"/>
          <p:cNvPicPr>
            <a:picLocks noChangeAspect="1"/>
          </p:cNvPicPr>
          <p:nvPr/>
        </p:nvPicPr>
        <p:blipFill rotWithShape="1">
          <a:blip r:embed="rId3" cstate="screen">
            <a:extLst>
              <a:ext uri="{28A0092B-C50C-407E-A947-70E740481C1C}">
                <a14:useLocalDpi xmlns:a14="http://schemas.microsoft.com/office/drawing/2010/main"/>
              </a:ext>
            </a:extLst>
          </a:blip>
          <a:srcRect t="7545" b="2355"/>
          <a:stretch/>
        </p:blipFill>
        <p:spPr>
          <a:xfrm>
            <a:off x="6096005" y="0"/>
            <a:ext cx="5486395" cy="6858000"/>
          </a:xfrm>
          <a:prstGeom prst="rect">
            <a:avLst/>
          </a:prstGeom>
        </p:spPr>
      </p:pic>
      <p:pic>
        <p:nvPicPr>
          <p:cNvPr id="8" name="Picture 7">
            <a:extLst>
              <a:ext uri="{FF2B5EF4-FFF2-40B4-BE49-F238E27FC236}">
                <a16:creationId xmlns:a16="http://schemas.microsoft.com/office/drawing/2014/main" id="{CF15DBC2-8755-C347-8EBC-75BDBD0955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67049" y="6020629"/>
            <a:ext cx="1357222" cy="561739"/>
          </a:xfrm>
          <a:prstGeom prst="rect">
            <a:avLst/>
          </a:prstGeom>
        </p:spPr>
      </p:pic>
    </p:spTree>
    <p:extLst>
      <p:ext uri="{BB962C8B-B14F-4D97-AF65-F5344CB8AC3E}">
        <p14:creationId xmlns:p14="http://schemas.microsoft.com/office/powerpoint/2010/main" val="284718314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spd="med">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147721"/>
            <a:ext cx="9144000" cy="1112393"/>
          </a:xfrm>
        </p:spPr>
        <p:txBody>
          <a:bodyPr>
            <a:normAutofit/>
          </a:bodyPr>
          <a:lstStyle/>
          <a:p>
            <a:r>
              <a:rPr lang="en-US" dirty="0"/>
              <a:t>¿</a:t>
            </a:r>
            <a:r>
              <a:rPr lang="en-US" dirty="0" err="1"/>
              <a:t>Cuánto</a:t>
            </a:r>
            <a:r>
              <a:rPr lang="en-US" dirty="0"/>
              <a:t> </a:t>
            </a:r>
            <a:r>
              <a:rPr lang="en-US" dirty="0" err="1"/>
              <a:t>te</a:t>
            </a:r>
            <a:r>
              <a:rPr lang="en-US" dirty="0"/>
              <a:t> </a:t>
            </a:r>
            <a:r>
              <a:rPr lang="en-US" dirty="0" err="1"/>
              <a:t>puede</a:t>
            </a:r>
            <a:r>
              <a:rPr lang="en-US" dirty="0"/>
              <a:t> costar?</a:t>
            </a:r>
            <a:endParaRPr lang="en-US" i="0" dirty="0"/>
          </a:p>
        </p:txBody>
      </p:sp>
      <p:sp>
        <p:nvSpPr>
          <p:cNvPr id="6" name="Content Placeholder 2"/>
          <p:cNvSpPr txBox="1">
            <a:spLocks/>
          </p:cNvSpPr>
          <p:nvPr/>
        </p:nvSpPr>
        <p:spPr>
          <a:xfrm>
            <a:off x="2522483" y="1964017"/>
            <a:ext cx="8831317" cy="4377245"/>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Con un préstamo </a:t>
            </a:r>
            <a:r>
              <a:rPr lang="es-ES" dirty="0" smtClean="0"/>
              <a:t>hipotecario</a:t>
            </a:r>
          </a:p>
          <a:p>
            <a:pPr marL="0" indent="0">
              <a:buNone/>
            </a:pPr>
            <a:endParaRPr lang="es-ES" dirty="0"/>
          </a:p>
          <a:p>
            <a:pPr lvl="2"/>
            <a:r>
              <a:rPr lang="es-ES" dirty="0"/>
              <a:t>Con un puntaje de crédito de 740, su tarifa puede ser de $ 6,295</a:t>
            </a:r>
          </a:p>
          <a:p>
            <a:pPr lvl="2"/>
            <a:r>
              <a:rPr lang="es-ES" dirty="0"/>
              <a:t>Con un puntaje de crédito de 680, su tarifa puede ser de $ </a:t>
            </a:r>
            <a:r>
              <a:rPr lang="es-ES" dirty="0" smtClean="0"/>
              <a:t>13,795</a:t>
            </a:r>
          </a:p>
          <a:p>
            <a:endParaRPr lang="es-ES" b="1" dirty="0"/>
          </a:p>
          <a:p>
            <a:pPr marL="0" indent="0">
              <a:buNone/>
            </a:pPr>
            <a:r>
              <a:rPr lang="es-ES" b="1" dirty="0" smtClean="0"/>
              <a:t>			</a:t>
            </a:r>
            <a:r>
              <a:rPr lang="es-ES" sz="2800" b="1" dirty="0" smtClean="0">
                <a:solidFill>
                  <a:srgbClr val="FF0000"/>
                </a:solidFill>
              </a:rPr>
              <a:t>$ </a:t>
            </a:r>
            <a:r>
              <a:rPr lang="es-ES" sz="2800" b="1" dirty="0">
                <a:solidFill>
                  <a:srgbClr val="FF0000"/>
                </a:solidFill>
              </a:rPr>
              <a:t>7,500 de </a:t>
            </a:r>
            <a:r>
              <a:rPr lang="es-ES" sz="2800" b="1" dirty="0" smtClean="0">
                <a:solidFill>
                  <a:srgbClr val="FF0000"/>
                </a:solidFill>
              </a:rPr>
              <a:t>diferencia</a:t>
            </a:r>
          </a:p>
          <a:p>
            <a:pPr marL="0" indent="0">
              <a:buNone/>
            </a:pPr>
            <a:endParaRPr lang="es-ES" dirty="0"/>
          </a:p>
          <a:p>
            <a:pPr lvl="2"/>
            <a:r>
              <a:rPr lang="es-ES" dirty="0"/>
              <a:t>Incluso 1 punto (739 v 740) podría costarle </a:t>
            </a:r>
            <a:r>
              <a:rPr lang="es-ES" dirty="0" smtClean="0">
                <a:solidFill>
                  <a:srgbClr val="FF0000"/>
                </a:solidFill>
              </a:rPr>
              <a:t>$1,500</a:t>
            </a:r>
          </a:p>
          <a:p>
            <a:pPr lvl="2"/>
            <a:endParaRPr lang="es-ES" dirty="0"/>
          </a:p>
          <a:p>
            <a:r>
              <a:rPr lang="es-ES" dirty="0"/>
              <a:t>Las tarjetas de crédito pueden pasar del 9,99% al 24,9%</a:t>
            </a:r>
          </a:p>
          <a:p>
            <a:r>
              <a:rPr lang="es-ES" dirty="0"/>
              <a:t>Los préstamos para automóviles, personales y otros también se verán afectados</a:t>
            </a:r>
          </a:p>
          <a:p>
            <a:pPr marL="0" indent="0">
              <a:buNone/>
            </a:pPr>
            <a:r>
              <a:rPr lang="es-ES" dirty="0"/>
              <a:t/>
            </a:r>
            <a:br>
              <a:rPr lang="es-ES" dirty="0"/>
            </a:br>
            <a:endParaRPr lang="en-US" dirty="0" smtClean="0"/>
          </a:p>
          <a:p>
            <a:pPr marL="457200" lvl="1" indent="0">
              <a:buNone/>
            </a:pPr>
            <a:endParaRPr lang="en-US" dirty="0" smtClean="0"/>
          </a:p>
          <a:p>
            <a:pPr marL="0" indent="0">
              <a:buNone/>
            </a:pPr>
            <a:endParaRPr lang="en-US" dirty="0" smtClean="0"/>
          </a:p>
          <a:p>
            <a:endParaRPr lang="en-US" dirty="0"/>
          </a:p>
        </p:txBody>
      </p:sp>
      <p:sp>
        <p:nvSpPr>
          <p:cNvPr id="3" name="TextBox 2"/>
          <p:cNvSpPr txBox="1"/>
          <p:nvPr/>
        </p:nvSpPr>
        <p:spPr>
          <a:xfrm>
            <a:off x="4799248" y="1260114"/>
            <a:ext cx="5104282" cy="461665"/>
          </a:xfrm>
          <a:prstGeom prst="rect">
            <a:avLst/>
          </a:prstGeom>
          <a:noFill/>
        </p:spPr>
        <p:txBody>
          <a:bodyPr wrap="none" rtlCol="0">
            <a:spAutoFit/>
          </a:bodyPr>
          <a:lstStyle/>
          <a:p>
            <a:r>
              <a:rPr lang="en-US" sz="2400" b="1" dirty="0" smtClean="0"/>
              <a:t>A good score can save you money</a:t>
            </a:r>
            <a:endParaRPr lang="en-US" sz="2400" b="1" dirty="0"/>
          </a:p>
        </p:txBody>
      </p:sp>
    </p:spTree>
    <p:extLst>
      <p:ext uri="{BB962C8B-B14F-4D97-AF65-F5344CB8AC3E}">
        <p14:creationId xmlns:p14="http://schemas.microsoft.com/office/powerpoint/2010/main" val="1265664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70BFE484A8D0448C463DB207EE9ED9" ma:contentTypeVersion="1" ma:contentTypeDescription="Create a new document." ma:contentTypeScope="" ma:versionID="99ea791b208d30eae356b94fdb779a37">
  <xsd:schema xmlns:xsd="http://www.w3.org/2001/XMLSchema" xmlns:xs="http://www.w3.org/2001/XMLSchema" xmlns:p="http://schemas.microsoft.com/office/2006/metadata/properties" xmlns:ns2="a23e6d57-d8a4-4f46-af0d-446ccfa6714c" targetNamespace="http://schemas.microsoft.com/office/2006/metadata/properties" ma:root="true" ma:fieldsID="ed026cd8e2d8b24406feceee9738aa07"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23e6d57-d8a4-4f46-af0d-446ccfa6714c">7TUPDFEVKPPK-396605454-3</_dlc_DocId>
    <_dlc_DocIdUrl xmlns="a23e6d57-d8a4-4f46-af0d-446ccfa6714c">
      <Url>https://www.sccoe.org/plisd/parent/_layouts/15/DocIdRedir.aspx?ID=7TUPDFEVKPPK-396605454-3</Url>
      <Description>7TUPDFEVKPPK-396605454-3</Description>
    </_dlc_DocIdUrl>
  </documentManagement>
</p:properties>
</file>

<file path=customXml/itemProps1.xml><?xml version="1.0" encoding="utf-8"?>
<ds:datastoreItem xmlns:ds="http://schemas.openxmlformats.org/officeDocument/2006/customXml" ds:itemID="{C3B98C67-7407-444B-942F-6074935E8A88}"/>
</file>

<file path=customXml/itemProps2.xml><?xml version="1.0" encoding="utf-8"?>
<ds:datastoreItem xmlns:ds="http://schemas.openxmlformats.org/officeDocument/2006/customXml" ds:itemID="{23319ACF-3044-44E6-8E68-3BCE4462CE7E}"/>
</file>

<file path=customXml/itemProps3.xml><?xml version="1.0" encoding="utf-8"?>
<ds:datastoreItem xmlns:ds="http://schemas.openxmlformats.org/officeDocument/2006/customXml" ds:itemID="{6F64676C-9AE2-47A3-9979-879319BA8A18}"/>
</file>

<file path=customXml/itemProps4.xml><?xml version="1.0" encoding="utf-8"?>
<ds:datastoreItem xmlns:ds="http://schemas.openxmlformats.org/officeDocument/2006/customXml" ds:itemID="{28BCF165-CFF6-4D11-BFE3-EE6212B6FE16}"/>
</file>

<file path=docProps/app.xml><?xml version="1.0" encoding="utf-8"?>
<Properties xmlns="http://schemas.openxmlformats.org/officeDocument/2006/extended-properties" xmlns:vt="http://schemas.openxmlformats.org/officeDocument/2006/docPropsVTypes">
  <TotalTime>947</TotalTime>
  <Words>2258</Words>
  <Application>Microsoft Office PowerPoint</Application>
  <PresentationFormat>Widescreen</PresentationFormat>
  <Paragraphs>259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Arial</vt:lpstr>
      <vt:lpstr>Calibri</vt:lpstr>
      <vt:lpstr>Calibri Light</vt:lpstr>
      <vt:lpstr>Proxima Nova</vt:lpstr>
      <vt:lpstr>Roboto</vt:lpstr>
      <vt:lpstr>Roboto Light</vt:lpstr>
      <vt:lpstr>Times</vt:lpstr>
      <vt:lpstr>Times New Roman</vt:lpstr>
      <vt:lpstr>Office Theme</vt:lpstr>
      <vt:lpstr>PowerPoint Presentation</vt:lpstr>
      <vt:lpstr>¿Qué es una cooperativa de crédito?</vt:lpstr>
      <vt:lpstr>¿Quién es excite credit union?</vt:lpstr>
      <vt:lpstr>Su informe de crédito</vt:lpstr>
      <vt:lpstr>¿Qué hay en su informe de crédito?</vt:lpstr>
      <vt:lpstr>¿Qué es un puntaje de crédito?</vt:lpstr>
      <vt:lpstr>Puntaje FICO</vt:lpstr>
      <vt:lpstr>¿Por qué es importante un buen crédito?</vt:lpstr>
      <vt:lpstr>¿Cuánto te puede costar?</vt:lpstr>
      <vt:lpstr>Cómo se calcula la puntuación FICO Score</vt:lpstr>
      <vt:lpstr>Cómo mejorar su puntaje FICO Score</vt:lpstr>
      <vt:lpstr>Establecimiento o restablecimiento de crédito</vt:lpstr>
      <vt:lpstr>Cuidado con la reparación de crédito</vt:lpstr>
      <vt:lpstr>¿Cuáles son sus derechos crediticios?</vt:lpstr>
      <vt:lpstr>¿Qué pasa si su crédito es incorrecto?</vt:lpstr>
      <vt:lpstr>¿Qué vas a hacer ahora?</vt:lpstr>
      <vt:lpstr>PowerPoint Presentation</vt:lpstr>
      <vt:lpstr>Financial Centers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Hasegawa</dc:creator>
  <cp:lastModifiedBy>Daniel Hasegawa</cp:lastModifiedBy>
  <cp:revision>33</cp:revision>
  <dcterms:created xsi:type="dcterms:W3CDTF">2020-10-05T23:40:27Z</dcterms:created>
  <dcterms:modified xsi:type="dcterms:W3CDTF">2020-10-07T22:13:29Z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0x010100FB70BFE484A8D0448C463DB207EE9ED9</vt:lpwstr>
  </property>
  <property fmtid="{D5CDD505-2E9C-101B-9397-08002B2CF9AE}" pid="3" name="_dlc_DocIdItemGuid">
    <vt:lpwstr>5e271f75-5f3e-4ece-84ec-2de8d2852218</vt:lpwstr>
  </property>
</Properties>
</file>